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Open Sans" charset="1" panose="020B0606030504020204"/>
      <p:regular r:id="rId15"/>
    </p:embeddedFont>
    <p:embeddedFont>
      <p:font typeface="League Spartan" charset="1" panose="00000800000000000000"/>
      <p:regular r:id="rId16"/>
    </p:embeddedFont>
    <p:embeddedFont>
      <p:font typeface="Helios" charset="1" panose="020B0504020202020204"/>
      <p:regular r:id="rId17"/>
    </p:embeddedFont>
    <p:embeddedFont>
      <p:font typeface="Inter" charset="1" panose="020B0502030000000004"/>
      <p:regular r:id="rId18"/>
    </p:embeddedFont>
    <p:embeddedFont>
      <p:font typeface="Cloud" charset="1" panose="02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0" y="0"/>
            <a:ext cx="18520038" cy="10287000"/>
            <a:chOff x="0" y="0"/>
            <a:chExt cx="4877705" cy="2709333"/>
          </a:xfrm>
        </p:grpSpPr>
        <p:sp>
          <p:nvSpPr>
            <p:cNvPr name="Freeform 4" id="4"/>
            <p:cNvSpPr/>
            <p:nvPr/>
          </p:nvSpPr>
          <p:spPr>
            <a:xfrm flipH="false" flipV="false" rot="0">
              <a:off x="0" y="0"/>
              <a:ext cx="4877705" cy="2709333"/>
            </a:xfrm>
            <a:custGeom>
              <a:avLst/>
              <a:gdLst/>
              <a:ahLst/>
              <a:cxnLst/>
              <a:rect r="r" b="b" t="t" l="l"/>
              <a:pathLst>
                <a:path h="2709333" w="4877705">
                  <a:moveTo>
                    <a:pt x="0" y="0"/>
                  </a:moveTo>
                  <a:lnTo>
                    <a:pt x="4877705" y="0"/>
                  </a:lnTo>
                  <a:lnTo>
                    <a:pt x="4877705" y="2709333"/>
                  </a:lnTo>
                  <a:lnTo>
                    <a:pt x="0" y="2709333"/>
                  </a:lnTo>
                  <a:close/>
                </a:path>
              </a:pathLst>
            </a:custGeom>
            <a:solidFill>
              <a:srgbClr val="FFFFFF">
                <a:alpha val="77647"/>
              </a:srgbClr>
            </a:solidFill>
          </p:spPr>
        </p:sp>
        <p:sp>
          <p:nvSpPr>
            <p:cNvPr name="TextBox 5" id="5"/>
            <p:cNvSpPr txBox="true"/>
            <p:nvPr/>
          </p:nvSpPr>
          <p:spPr>
            <a:xfrm>
              <a:off x="0" y="-38100"/>
              <a:ext cx="4877705" cy="2747433"/>
            </a:xfrm>
            <a:prstGeom prst="rect">
              <a:avLst/>
            </a:prstGeom>
          </p:spPr>
          <p:txBody>
            <a:bodyPr anchor="ctr" rtlCol="false" tIns="50800" lIns="50800" bIns="50800" rIns="50800"/>
            <a:lstStyle/>
            <a:p>
              <a:pPr algn="ctr">
                <a:lnSpc>
                  <a:spcPts val="2659"/>
                </a:lnSpc>
              </a:pPr>
              <a:r>
                <a:rPr lang="en-US" sz="1899">
                  <a:solidFill>
                    <a:srgbClr val="FFFFFF">
                      <a:alpha val="77647"/>
                    </a:srgbClr>
                  </a:solidFill>
                  <a:latin typeface="Open Sans"/>
                  <a:ea typeface="Open Sans"/>
                  <a:cs typeface="Open Sans"/>
                  <a:sym typeface="Open Sans"/>
                </a:rPr>
                <a:t>PPIT presentation</a:t>
              </a:r>
            </a:p>
            <a:p>
              <a:pPr algn="ctr">
                <a:lnSpc>
                  <a:spcPts val="2659"/>
                </a:lnSpc>
                <a:spcBef>
                  <a:spcPct val="0"/>
                </a:spcBef>
              </a:pPr>
            </a:p>
          </p:txBody>
        </p:sp>
      </p:grpSp>
      <p:sp>
        <p:nvSpPr>
          <p:cNvPr name="Freeform 6" id="6"/>
          <p:cNvSpPr/>
          <p:nvPr/>
        </p:nvSpPr>
        <p:spPr>
          <a:xfrm flipH="false" flipV="false" rot="0">
            <a:off x="0" y="4810163"/>
            <a:ext cx="6073106" cy="5476837"/>
          </a:xfrm>
          <a:custGeom>
            <a:avLst/>
            <a:gdLst/>
            <a:ahLst/>
            <a:cxnLst/>
            <a:rect r="r" b="b" t="t" l="l"/>
            <a:pathLst>
              <a:path h="5476837" w="6073106">
                <a:moveTo>
                  <a:pt x="0" y="0"/>
                </a:moveTo>
                <a:lnTo>
                  <a:pt x="6073106" y="0"/>
                </a:lnTo>
                <a:lnTo>
                  <a:pt x="6073106" y="5476837"/>
                </a:lnTo>
                <a:lnTo>
                  <a:pt x="0" y="54768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12214894" y="0"/>
            <a:ext cx="6073106" cy="5476837"/>
          </a:xfrm>
          <a:custGeom>
            <a:avLst/>
            <a:gdLst/>
            <a:ahLst/>
            <a:cxnLst/>
            <a:rect r="r" b="b" t="t" l="l"/>
            <a:pathLst>
              <a:path h="5476837" w="6073106">
                <a:moveTo>
                  <a:pt x="0" y="0"/>
                </a:moveTo>
                <a:lnTo>
                  <a:pt x="6073106" y="0"/>
                </a:lnTo>
                <a:lnTo>
                  <a:pt x="6073106" y="5476837"/>
                </a:lnTo>
                <a:lnTo>
                  <a:pt x="0" y="54768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6017" y="2116959"/>
            <a:ext cx="14626180" cy="3777379"/>
          </a:xfrm>
          <a:prstGeom prst="rect">
            <a:avLst/>
          </a:prstGeom>
        </p:spPr>
        <p:txBody>
          <a:bodyPr anchor="t" rtlCol="false" tIns="0" lIns="0" bIns="0" rIns="0">
            <a:spAutoFit/>
          </a:bodyPr>
          <a:lstStyle/>
          <a:p>
            <a:pPr algn="ctr">
              <a:lnSpc>
                <a:spcPts val="14928"/>
              </a:lnSpc>
            </a:pPr>
            <a:r>
              <a:rPr lang="en-US" sz="12039" spc="288">
                <a:solidFill>
                  <a:srgbClr val="365679"/>
                </a:solidFill>
                <a:latin typeface="League Spartan"/>
                <a:ea typeface="League Spartan"/>
                <a:cs typeface="League Spartan"/>
                <a:sym typeface="League Spartan"/>
              </a:rPr>
              <a:t>INDUS MOTOR COMPANY</a:t>
            </a:r>
          </a:p>
        </p:txBody>
      </p:sp>
      <p:sp>
        <p:nvSpPr>
          <p:cNvPr name="TextBox 9" id="9"/>
          <p:cNvSpPr txBox="true"/>
          <p:nvPr/>
        </p:nvSpPr>
        <p:spPr>
          <a:xfrm rot="0">
            <a:off x="7297073" y="6440695"/>
            <a:ext cx="7146881" cy="1522708"/>
          </a:xfrm>
          <a:prstGeom prst="rect">
            <a:avLst/>
          </a:prstGeom>
        </p:spPr>
        <p:txBody>
          <a:bodyPr anchor="t" rtlCol="false" tIns="0" lIns="0" bIns="0" rIns="0">
            <a:spAutoFit/>
          </a:bodyPr>
          <a:lstStyle/>
          <a:p>
            <a:pPr algn="ctr">
              <a:lnSpc>
                <a:spcPts val="4085"/>
              </a:lnSpc>
            </a:pPr>
            <a:r>
              <a:rPr lang="en-US" sz="2918" spc="172">
                <a:solidFill>
                  <a:srgbClr val="365679"/>
                </a:solidFill>
                <a:latin typeface="Helios"/>
                <a:ea typeface="Helios"/>
                <a:cs typeface="Helios"/>
                <a:sym typeface="Helios"/>
              </a:rPr>
              <a:t>MOHAMMAD YEHYA K213309</a:t>
            </a:r>
          </a:p>
          <a:p>
            <a:pPr algn="ctr">
              <a:lnSpc>
                <a:spcPts val="4085"/>
              </a:lnSpc>
            </a:pPr>
            <a:r>
              <a:rPr lang="en-US" sz="2918" spc="172">
                <a:solidFill>
                  <a:srgbClr val="365679"/>
                </a:solidFill>
                <a:latin typeface="Helios"/>
                <a:ea typeface="Helios"/>
                <a:cs typeface="Helios"/>
                <a:sym typeface="Helios"/>
              </a:rPr>
              <a:t>DANIYAL HAIDER K213433</a:t>
            </a:r>
          </a:p>
          <a:p>
            <a:pPr algn="ctr">
              <a:lnSpc>
                <a:spcPts val="4085"/>
              </a:lnSpc>
            </a:pPr>
            <a:r>
              <a:rPr lang="en-US" sz="2918" spc="172">
                <a:solidFill>
                  <a:srgbClr val="365679"/>
                </a:solidFill>
                <a:latin typeface="Helios"/>
                <a:ea typeface="Helios"/>
                <a:cs typeface="Helios"/>
                <a:sym typeface="Helios"/>
              </a:rPr>
              <a:t>HASAN IQBAL K213297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5112380" y="-148194"/>
            <a:ext cx="12727251" cy="12193285"/>
            <a:chOff x="0" y="0"/>
            <a:chExt cx="524208" cy="502215"/>
          </a:xfrm>
        </p:grpSpPr>
        <p:sp>
          <p:nvSpPr>
            <p:cNvPr name="Freeform 3" id="3"/>
            <p:cNvSpPr/>
            <p:nvPr/>
          </p:nvSpPr>
          <p:spPr>
            <a:xfrm flipH="false" flipV="false" rot="0">
              <a:off x="0" y="0"/>
              <a:ext cx="524208" cy="502215"/>
            </a:xfrm>
            <a:custGeom>
              <a:avLst/>
              <a:gdLst/>
              <a:ahLst/>
              <a:cxnLst/>
              <a:rect r="r" b="b" t="t" l="l"/>
              <a:pathLst>
                <a:path h="502215" w="524208">
                  <a:moveTo>
                    <a:pt x="203200" y="0"/>
                  </a:moveTo>
                  <a:lnTo>
                    <a:pt x="524208" y="0"/>
                  </a:lnTo>
                  <a:lnTo>
                    <a:pt x="321008" y="502215"/>
                  </a:lnTo>
                  <a:lnTo>
                    <a:pt x="0" y="502215"/>
                  </a:lnTo>
                  <a:lnTo>
                    <a:pt x="203200" y="0"/>
                  </a:lnTo>
                  <a:close/>
                </a:path>
              </a:pathLst>
            </a:custGeom>
            <a:solidFill>
              <a:srgbClr val="2B485F"/>
            </a:solidFill>
          </p:spPr>
        </p:sp>
        <p:sp>
          <p:nvSpPr>
            <p:cNvPr name="TextBox 4" id="4"/>
            <p:cNvSpPr txBox="true"/>
            <p:nvPr/>
          </p:nvSpPr>
          <p:spPr>
            <a:xfrm>
              <a:off x="101600" y="-57150"/>
              <a:ext cx="321008" cy="559365"/>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028700" y="2163302"/>
            <a:ext cx="7094998" cy="709499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25097" y="0"/>
                  </a:moveTo>
                  <a:lnTo>
                    <a:pt x="787703" y="0"/>
                  </a:lnTo>
                  <a:cubicBezTo>
                    <a:pt x="801564" y="0"/>
                    <a:pt x="812800" y="11236"/>
                    <a:pt x="812800" y="25097"/>
                  </a:cubicBezTo>
                  <a:lnTo>
                    <a:pt x="812800" y="787703"/>
                  </a:lnTo>
                  <a:cubicBezTo>
                    <a:pt x="812800" y="801564"/>
                    <a:pt x="801564" y="812800"/>
                    <a:pt x="787703" y="812800"/>
                  </a:cubicBezTo>
                  <a:lnTo>
                    <a:pt x="25097" y="812800"/>
                  </a:lnTo>
                  <a:cubicBezTo>
                    <a:pt x="11236" y="812800"/>
                    <a:pt x="0" y="801564"/>
                    <a:pt x="0" y="787703"/>
                  </a:cubicBezTo>
                  <a:lnTo>
                    <a:pt x="0" y="25097"/>
                  </a:lnTo>
                  <a:cubicBezTo>
                    <a:pt x="0" y="11236"/>
                    <a:pt x="11236" y="0"/>
                    <a:pt x="25097" y="0"/>
                  </a:cubicBezTo>
                  <a:close/>
                </a:path>
              </a:pathLst>
            </a:custGeom>
            <a:blipFill>
              <a:blip r:embed="rId2"/>
              <a:stretch>
                <a:fillRect l="-25000" t="0" r="-25000" b="0"/>
              </a:stretch>
            </a:blipFill>
          </p:spPr>
        </p:sp>
      </p:grpSp>
      <p:sp>
        <p:nvSpPr>
          <p:cNvPr name="AutoShape 7" id="7"/>
          <p:cNvSpPr/>
          <p:nvPr/>
        </p:nvSpPr>
        <p:spPr>
          <a:xfrm>
            <a:off x="8876857" y="4082725"/>
            <a:ext cx="2050229" cy="0"/>
          </a:xfrm>
          <a:prstGeom prst="line">
            <a:avLst/>
          </a:prstGeom>
          <a:ln cap="flat" w="85725">
            <a:solidFill>
              <a:srgbClr val="365679"/>
            </a:solidFill>
            <a:prstDash val="solid"/>
            <a:headEnd type="none" len="sm" w="sm"/>
            <a:tailEnd type="none" len="sm" w="sm"/>
          </a:ln>
        </p:spPr>
      </p:sp>
      <p:grpSp>
        <p:nvGrpSpPr>
          <p:cNvPr name="Group 8" id="8"/>
          <p:cNvGrpSpPr/>
          <p:nvPr/>
        </p:nvGrpSpPr>
        <p:grpSpPr>
          <a:xfrm rot="9902075">
            <a:off x="16254219" y="-861230"/>
            <a:ext cx="3620223" cy="3167695"/>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365679"/>
            </a:solidFill>
          </p:spPr>
        </p:sp>
        <p:sp>
          <p:nvSpPr>
            <p:cNvPr name="TextBox 10" id="10"/>
            <p:cNvSpPr txBox="true"/>
            <p:nvPr/>
          </p:nvSpPr>
          <p:spPr>
            <a:xfrm>
              <a:off x="127000" y="273050"/>
              <a:ext cx="558800" cy="387350"/>
            </a:xfrm>
            <a:prstGeom prst="rect">
              <a:avLst/>
            </a:prstGeom>
          </p:spPr>
          <p:txBody>
            <a:bodyPr anchor="ctr" rtlCol="false" tIns="50800" lIns="50800" bIns="50800" rIns="50800"/>
            <a:lstStyle/>
            <a:p>
              <a:pPr algn="ctr">
                <a:lnSpc>
                  <a:spcPts val="3640"/>
                </a:lnSpc>
              </a:pPr>
            </a:p>
          </p:txBody>
        </p:sp>
      </p:grpSp>
      <p:sp>
        <p:nvSpPr>
          <p:cNvPr name="TextBox 11" id="11"/>
          <p:cNvSpPr txBox="true"/>
          <p:nvPr/>
        </p:nvSpPr>
        <p:spPr>
          <a:xfrm rot="0">
            <a:off x="8876857" y="2997192"/>
            <a:ext cx="6931946" cy="1042671"/>
          </a:xfrm>
          <a:prstGeom prst="rect">
            <a:avLst/>
          </a:prstGeom>
        </p:spPr>
        <p:txBody>
          <a:bodyPr anchor="t" rtlCol="false" tIns="0" lIns="0" bIns="0" rIns="0">
            <a:spAutoFit/>
          </a:bodyPr>
          <a:lstStyle/>
          <a:p>
            <a:pPr algn="l">
              <a:lnSpc>
                <a:spcPts val="8326"/>
              </a:lnSpc>
            </a:pPr>
            <a:r>
              <a:rPr lang="en-US" sz="6405" spc="153">
                <a:solidFill>
                  <a:srgbClr val="365679"/>
                </a:solidFill>
                <a:latin typeface="League Spartan"/>
                <a:ea typeface="League Spartan"/>
                <a:cs typeface="League Spartan"/>
                <a:sym typeface="League Spartan"/>
              </a:rPr>
              <a:t>Introduction</a:t>
            </a:r>
          </a:p>
        </p:txBody>
      </p:sp>
      <p:sp>
        <p:nvSpPr>
          <p:cNvPr name="TextBox 12" id="12"/>
          <p:cNvSpPr txBox="true"/>
          <p:nvPr/>
        </p:nvSpPr>
        <p:spPr>
          <a:xfrm rot="0">
            <a:off x="8696556" y="4401813"/>
            <a:ext cx="8562744" cy="4791670"/>
          </a:xfrm>
          <a:prstGeom prst="rect">
            <a:avLst/>
          </a:prstGeom>
        </p:spPr>
        <p:txBody>
          <a:bodyPr anchor="t" rtlCol="false" tIns="0" lIns="0" bIns="0" rIns="0">
            <a:spAutoFit/>
          </a:bodyPr>
          <a:lstStyle/>
          <a:p>
            <a:pPr algn="l">
              <a:lnSpc>
                <a:spcPts val="4200"/>
              </a:lnSpc>
            </a:pPr>
            <a:r>
              <a:rPr lang="en-US" sz="3000">
                <a:solidFill>
                  <a:srgbClr val="000000"/>
                </a:solidFill>
                <a:latin typeface="Inter"/>
                <a:ea typeface="Inter"/>
                <a:cs typeface="Inter"/>
                <a:sym typeface="Inter"/>
              </a:rPr>
              <a:t>Indus Motor Company (IMC) is a prominent automotive manufacturer in Pakistan, known for assembling and producing vehicles under the Toyota brand. Established in 1989 as a joint venture between Toyota Motor Corporation of Japan, the House of Habib, and other local investors, Indus Motor Company has played a significant role in the development of the automotive industry in Pakistan.</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30690" y="0"/>
            <a:ext cx="18110971" cy="12193285"/>
            <a:chOff x="0" y="0"/>
            <a:chExt cx="745951" cy="502215"/>
          </a:xfrm>
        </p:grpSpPr>
        <p:sp>
          <p:nvSpPr>
            <p:cNvPr name="Freeform 3" id="3"/>
            <p:cNvSpPr/>
            <p:nvPr/>
          </p:nvSpPr>
          <p:spPr>
            <a:xfrm flipH="false" flipV="false" rot="0">
              <a:off x="0" y="0"/>
              <a:ext cx="745951" cy="502215"/>
            </a:xfrm>
            <a:custGeom>
              <a:avLst/>
              <a:gdLst/>
              <a:ahLst/>
              <a:cxnLst/>
              <a:rect r="r" b="b" t="t" l="l"/>
              <a:pathLst>
                <a:path h="502215" w="745951">
                  <a:moveTo>
                    <a:pt x="203200" y="0"/>
                  </a:moveTo>
                  <a:lnTo>
                    <a:pt x="745951" y="0"/>
                  </a:lnTo>
                  <a:lnTo>
                    <a:pt x="542751" y="502215"/>
                  </a:lnTo>
                  <a:lnTo>
                    <a:pt x="0" y="502215"/>
                  </a:lnTo>
                  <a:lnTo>
                    <a:pt x="203200" y="0"/>
                  </a:lnTo>
                  <a:close/>
                </a:path>
              </a:pathLst>
            </a:custGeom>
            <a:solidFill>
              <a:srgbClr val="2B485F"/>
            </a:solidFill>
          </p:spPr>
        </p:sp>
        <p:sp>
          <p:nvSpPr>
            <p:cNvPr name="TextBox 4" id="4"/>
            <p:cNvSpPr txBox="true"/>
            <p:nvPr/>
          </p:nvSpPr>
          <p:spPr>
            <a:xfrm>
              <a:off x="101600" y="-57150"/>
              <a:ext cx="542751" cy="559365"/>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9669958" y="1499427"/>
            <a:ext cx="7570292" cy="757029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23521" y="0"/>
                  </a:moveTo>
                  <a:lnTo>
                    <a:pt x="789279" y="0"/>
                  </a:lnTo>
                  <a:cubicBezTo>
                    <a:pt x="802269" y="0"/>
                    <a:pt x="812800" y="10531"/>
                    <a:pt x="812800" y="23521"/>
                  </a:cubicBezTo>
                  <a:lnTo>
                    <a:pt x="812800" y="789279"/>
                  </a:lnTo>
                  <a:cubicBezTo>
                    <a:pt x="812800" y="802269"/>
                    <a:pt x="802269" y="812800"/>
                    <a:pt x="789279" y="812800"/>
                  </a:cubicBezTo>
                  <a:lnTo>
                    <a:pt x="23521" y="812800"/>
                  </a:lnTo>
                  <a:cubicBezTo>
                    <a:pt x="10531" y="812800"/>
                    <a:pt x="0" y="802269"/>
                    <a:pt x="0" y="789279"/>
                  </a:cubicBezTo>
                  <a:lnTo>
                    <a:pt x="0" y="23521"/>
                  </a:lnTo>
                  <a:cubicBezTo>
                    <a:pt x="0" y="10531"/>
                    <a:pt x="10531" y="0"/>
                    <a:pt x="23521" y="0"/>
                  </a:cubicBezTo>
                  <a:close/>
                </a:path>
              </a:pathLst>
            </a:custGeom>
            <a:blipFill>
              <a:blip r:embed="rId2"/>
              <a:stretch>
                <a:fillRect l="-25046" t="0" r="-25046" b="0"/>
              </a:stretch>
            </a:blipFill>
          </p:spPr>
        </p:sp>
      </p:grpSp>
      <p:sp>
        <p:nvSpPr>
          <p:cNvPr name="AutoShape 7" id="7"/>
          <p:cNvSpPr/>
          <p:nvPr/>
        </p:nvSpPr>
        <p:spPr>
          <a:xfrm>
            <a:off x="905091" y="3748693"/>
            <a:ext cx="2050229" cy="0"/>
          </a:xfrm>
          <a:prstGeom prst="line">
            <a:avLst/>
          </a:prstGeom>
          <a:ln cap="flat" w="85725">
            <a:solidFill>
              <a:srgbClr val="365679"/>
            </a:solidFill>
            <a:prstDash val="solid"/>
            <a:headEnd type="none" len="sm" w="sm"/>
            <a:tailEnd type="none" len="sm" w="sm"/>
          </a:ln>
        </p:spPr>
      </p:sp>
      <p:grpSp>
        <p:nvGrpSpPr>
          <p:cNvPr name="Group 8" id="8"/>
          <p:cNvGrpSpPr/>
          <p:nvPr/>
        </p:nvGrpSpPr>
        <p:grpSpPr>
          <a:xfrm rot="0">
            <a:off x="1028700" y="8434995"/>
            <a:ext cx="2879231" cy="823305"/>
            <a:chOff x="0" y="0"/>
            <a:chExt cx="1584993" cy="453222"/>
          </a:xfrm>
        </p:grpSpPr>
        <p:sp>
          <p:nvSpPr>
            <p:cNvPr name="Freeform 9" id="9"/>
            <p:cNvSpPr/>
            <p:nvPr/>
          </p:nvSpPr>
          <p:spPr>
            <a:xfrm flipH="false" flipV="false" rot="0">
              <a:off x="0" y="0"/>
              <a:ext cx="1584993" cy="453222"/>
            </a:xfrm>
            <a:custGeom>
              <a:avLst/>
              <a:gdLst/>
              <a:ahLst/>
              <a:cxnLst/>
              <a:rect r="r" b="b" t="t" l="l"/>
              <a:pathLst>
                <a:path h="453222" w="1584993">
                  <a:moveTo>
                    <a:pt x="1381793" y="0"/>
                  </a:moveTo>
                  <a:cubicBezTo>
                    <a:pt x="1494017" y="0"/>
                    <a:pt x="1584993" y="101457"/>
                    <a:pt x="1584993" y="226611"/>
                  </a:cubicBezTo>
                  <a:cubicBezTo>
                    <a:pt x="1584993" y="351765"/>
                    <a:pt x="1494017" y="453222"/>
                    <a:pt x="1381793" y="453222"/>
                  </a:cubicBezTo>
                  <a:lnTo>
                    <a:pt x="203200" y="453222"/>
                  </a:lnTo>
                  <a:cubicBezTo>
                    <a:pt x="90976" y="453222"/>
                    <a:pt x="0" y="351765"/>
                    <a:pt x="0" y="226611"/>
                  </a:cubicBezTo>
                  <a:cubicBezTo>
                    <a:pt x="0" y="101457"/>
                    <a:pt x="90976" y="0"/>
                    <a:pt x="203200" y="0"/>
                  </a:cubicBezTo>
                  <a:close/>
                </a:path>
              </a:pathLst>
            </a:custGeom>
            <a:solidFill>
              <a:srgbClr val="2B485F"/>
            </a:solidFill>
          </p:spPr>
        </p:sp>
        <p:sp>
          <p:nvSpPr>
            <p:cNvPr name="TextBox 10" id="10"/>
            <p:cNvSpPr txBox="true"/>
            <p:nvPr/>
          </p:nvSpPr>
          <p:spPr>
            <a:xfrm>
              <a:off x="0" y="-57150"/>
              <a:ext cx="1584993" cy="510372"/>
            </a:xfrm>
            <a:prstGeom prst="rect">
              <a:avLst/>
            </a:prstGeom>
          </p:spPr>
          <p:txBody>
            <a:bodyPr anchor="ctr" rtlCol="false" tIns="50800" lIns="50800" bIns="50800" rIns="50800"/>
            <a:lstStyle/>
            <a:p>
              <a:pPr algn="ctr">
                <a:lnSpc>
                  <a:spcPts val="3640"/>
                </a:lnSpc>
              </a:pPr>
            </a:p>
          </p:txBody>
        </p:sp>
      </p:grpSp>
      <p:sp>
        <p:nvSpPr>
          <p:cNvPr name="TextBox 11" id="11"/>
          <p:cNvSpPr txBox="true"/>
          <p:nvPr/>
        </p:nvSpPr>
        <p:spPr>
          <a:xfrm rot="0">
            <a:off x="687696" y="2261427"/>
            <a:ext cx="9288345" cy="1042671"/>
          </a:xfrm>
          <a:prstGeom prst="rect">
            <a:avLst/>
          </a:prstGeom>
        </p:spPr>
        <p:txBody>
          <a:bodyPr anchor="t" rtlCol="false" tIns="0" lIns="0" bIns="0" rIns="0">
            <a:spAutoFit/>
          </a:bodyPr>
          <a:lstStyle/>
          <a:p>
            <a:pPr algn="l">
              <a:lnSpc>
                <a:spcPts val="8326"/>
              </a:lnSpc>
            </a:pPr>
            <a:r>
              <a:rPr lang="en-US" sz="6405" spc="153">
                <a:solidFill>
                  <a:srgbClr val="365679"/>
                </a:solidFill>
                <a:latin typeface="League Spartan"/>
                <a:ea typeface="League Spartan"/>
                <a:cs typeface="League Spartan"/>
                <a:sym typeface="League Spartan"/>
              </a:rPr>
              <a:t>Company Overview</a:t>
            </a:r>
          </a:p>
        </p:txBody>
      </p:sp>
      <p:sp>
        <p:nvSpPr>
          <p:cNvPr name="TextBox 12" id="12"/>
          <p:cNvSpPr txBox="true"/>
          <p:nvPr/>
        </p:nvSpPr>
        <p:spPr>
          <a:xfrm rot="0">
            <a:off x="687696" y="4467669"/>
            <a:ext cx="8601197" cy="3191272"/>
          </a:xfrm>
          <a:prstGeom prst="rect">
            <a:avLst/>
          </a:prstGeom>
        </p:spPr>
        <p:txBody>
          <a:bodyPr anchor="t" rtlCol="false" tIns="0" lIns="0" bIns="0" rIns="0">
            <a:spAutoFit/>
          </a:bodyPr>
          <a:lstStyle/>
          <a:p>
            <a:pPr algn="l" marL="647702" indent="-323851" lvl="1">
              <a:lnSpc>
                <a:spcPts val="4200"/>
              </a:lnSpc>
              <a:buFont typeface="Arial"/>
              <a:buChar char="•"/>
            </a:pPr>
            <a:r>
              <a:rPr lang="en-US" sz="3000" spc="357">
                <a:solidFill>
                  <a:srgbClr val="000000"/>
                </a:solidFill>
                <a:latin typeface="Inter"/>
                <a:ea typeface="Inter"/>
                <a:cs typeface="Inter"/>
                <a:sym typeface="Inter"/>
              </a:rPr>
              <a:t>Website: https://toyota-indus.com/</a:t>
            </a:r>
          </a:p>
          <a:p>
            <a:pPr algn="l" marL="647702" indent="-323851" lvl="1">
              <a:lnSpc>
                <a:spcPts val="4200"/>
              </a:lnSpc>
              <a:buFont typeface="Arial"/>
              <a:buChar char="•"/>
            </a:pPr>
            <a:r>
              <a:rPr lang="en-US" sz="3000" spc="357">
                <a:solidFill>
                  <a:srgbClr val="000000"/>
                </a:solidFill>
                <a:latin typeface="Inter"/>
                <a:ea typeface="Inter"/>
                <a:cs typeface="Inter"/>
                <a:sym typeface="Inter"/>
              </a:rPr>
              <a:t>Main Industry: Automotive Manufacturing Industry</a:t>
            </a:r>
          </a:p>
          <a:p>
            <a:pPr algn="l" marL="647702" indent="-323851" lvl="1">
              <a:lnSpc>
                <a:spcPts val="4200"/>
              </a:lnSpc>
              <a:buFont typeface="Arial"/>
              <a:buChar char="•"/>
            </a:pPr>
            <a:r>
              <a:rPr lang="en-US" sz="3000" spc="357">
                <a:solidFill>
                  <a:srgbClr val="000000"/>
                </a:solidFill>
                <a:latin typeface="Inter"/>
                <a:ea typeface="Inter"/>
                <a:cs typeface="Inter"/>
                <a:sym typeface="Inter"/>
              </a:rPr>
              <a:t>Company Size: 2500-2600 employees</a:t>
            </a:r>
          </a:p>
          <a:p>
            <a:pPr algn="l" marL="647702" indent="-323851" lvl="1">
              <a:lnSpc>
                <a:spcPts val="4200"/>
              </a:lnSpc>
              <a:buFont typeface="Arial"/>
              <a:buChar char="•"/>
            </a:pPr>
            <a:r>
              <a:rPr lang="en-US" sz="3000" spc="357">
                <a:solidFill>
                  <a:srgbClr val="000000"/>
                </a:solidFill>
                <a:latin typeface="Inter"/>
                <a:ea typeface="Inter"/>
                <a:cs typeface="Inter"/>
                <a:sym typeface="Inter"/>
              </a:rPr>
              <a:t>Headquarters: Karachi, Sindh</a:t>
            </a:r>
          </a:p>
        </p:txBody>
      </p:sp>
      <p:sp>
        <p:nvSpPr>
          <p:cNvPr name="TextBox 13" id="13"/>
          <p:cNvSpPr txBox="true"/>
          <p:nvPr/>
        </p:nvSpPr>
        <p:spPr>
          <a:xfrm rot="0">
            <a:off x="1028700" y="8657913"/>
            <a:ext cx="2871424" cy="406045"/>
          </a:xfrm>
          <a:prstGeom prst="rect">
            <a:avLst/>
          </a:prstGeom>
        </p:spPr>
        <p:txBody>
          <a:bodyPr anchor="t" rtlCol="false" tIns="0" lIns="0" bIns="0" rIns="0">
            <a:spAutoFit/>
          </a:bodyPr>
          <a:lstStyle/>
          <a:p>
            <a:pPr algn="ctr">
              <a:lnSpc>
                <a:spcPts val="3283"/>
              </a:lnSpc>
            </a:pPr>
            <a:r>
              <a:rPr lang="en-US" sz="2525" spc="149">
                <a:solidFill>
                  <a:srgbClr val="FFFFFF"/>
                </a:solidFill>
                <a:latin typeface="League Spartan"/>
                <a:ea typeface="League Spartan"/>
                <a:cs typeface="League Spartan"/>
                <a:sym typeface="League Spartan"/>
              </a:rPr>
              <a:t>CONTINUE</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5112380" y="-148194"/>
            <a:ext cx="12727251" cy="12193285"/>
            <a:chOff x="0" y="0"/>
            <a:chExt cx="524208" cy="502215"/>
          </a:xfrm>
        </p:grpSpPr>
        <p:sp>
          <p:nvSpPr>
            <p:cNvPr name="Freeform 3" id="3"/>
            <p:cNvSpPr/>
            <p:nvPr/>
          </p:nvSpPr>
          <p:spPr>
            <a:xfrm flipH="false" flipV="false" rot="0">
              <a:off x="0" y="0"/>
              <a:ext cx="524208" cy="502215"/>
            </a:xfrm>
            <a:custGeom>
              <a:avLst/>
              <a:gdLst/>
              <a:ahLst/>
              <a:cxnLst/>
              <a:rect r="r" b="b" t="t" l="l"/>
              <a:pathLst>
                <a:path h="502215" w="524208">
                  <a:moveTo>
                    <a:pt x="203200" y="0"/>
                  </a:moveTo>
                  <a:lnTo>
                    <a:pt x="524208" y="0"/>
                  </a:lnTo>
                  <a:lnTo>
                    <a:pt x="321008" y="502215"/>
                  </a:lnTo>
                  <a:lnTo>
                    <a:pt x="0" y="502215"/>
                  </a:lnTo>
                  <a:lnTo>
                    <a:pt x="203200" y="0"/>
                  </a:lnTo>
                  <a:close/>
                </a:path>
              </a:pathLst>
            </a:custGeom>
            <a:solidFill>
              <a:srgbClr val="2B485F"/>
            </a:solidFill>
          </p:spPr>
        </p:sp>
        <p:sp>
          <p:nvSpPr>
            <p:cNvPr name="TextBox 4" id="4"/>
            <p:cNvSpPr txBox="true"/>
            <p:nvPr/>
          </p:nvSpPr>
          <p:spPr>
            <a:xfrm>
              <a:off x="101600" y="-57150"/>
              <a:ext cx="321008" cy="559365"/>
            </a:xfrm>
            <a:prstGeom prst="rect">
              <a:avLst/>
            </a:prstGeom>
          </p:spPr>
          <p:txBody>
            <a:bodyPr anchor="ctr" rtlCol="false" tIns="50800" lIns="50800" bIns="50800" rIns="50800"/>
            <a:lstStyle/>
            <a:p>
              <a:pPr algn="ctr">
                <a:lnSpc>
                  <a:spcPts val="3640"/>
                </a:lnSpc>
              </a:pPr>
            </a:p>
          </p:txBody>
        </p:sp>
      </p:grpSp>
      <p:sp>
        <p:nvSpPr>
          <p:cNvPr name="AutoShape 5" id="5"/>
          <p:cNvSpPr/>
          <p:nvPr/>
        </p:nvSpPr>
        <p:spPr>
          <a:xfrm>
            <a:off x="10087098" y="2047558"/>
            <a:ext cx="2050229" cy="0"/>
          </a:xfrm>
          <a:prstGeom prst="line">
            <a:avLst/>
          </a:prstGeom>
          <a:ln cap="flat" w="85725">
            <a:solidFill>
              <a:srgbClr val="365679"/>
            </a:solidFill>
            <a:prstDash val="solid"/>
            <a:headEnd type="none" len="sm" w="sm"/>
            <a:tailEnd type="none" len="sm" w="sm"/>
          </a:ln>
        </p:spPr>
      </p:sp>
      <p:grpSp>
        <p:nvGrpSpPr>
          <p:cNvPr name="Group 6" id="6"/>
          <p:cNvGrpSpPr/>
          <p:nvPr/>
        </p:nvGrpSpPr>
        <p:grpSpPr>
          <a:xfrm rot="9902075">
            <a:off x="16254219" y="-861230"/>
            <a:ext cx="3620223" cy="3167695"/>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365679"/>
            </a:solidFill>
          </p:spPr>
        </p:sp>
        <p:sp>
          <p:nvSpPr>
            <p:cNvPr name="TextBox 8" id="8"/>
            <p:cNvSpPr txBox="true"/>
            <p:nvPr/>
          </p:nvSpPr>
          <p:spPr>
            <a:xfrm>
              <a:off x="127000" y="273050"/>
              <a:ext cx="558800" cy="387350"/>
            </a:xfrm>
            <a:prstGeom prst="rect">
              <a:avLst/>
            </a:prstGeom>
          </p:spPr>
          <p:txBody>
            <a:bodyPr anchor="ctr" rtlCol="false" tIns="50800" lIns="50800" bIns="50800" rIns="50800"/>
            <a:lstStyle/>
            <a:p>
              <a:pPr algn="ctr">
                <a:lnSpc>
                  <a:spcPts val="3640"/>
                </a:lnSpc>
              </a:pPr>
            </a:p>
          </p:txBody>
        </p:sp>
      </p:grpSp>
      <p:sp>
        <p:nvSpPr>
          <p:cNvPr name="Freeform 9" id="9"/>
          <p:cNvSpPr/>
          <p:nvPr/>
        </p:nvSpPr>
        <p:spPr>
          <a:xfrm flipH="false" flipV="false" rot="0">
            <a:off x="2856933" y="2240341"/>
            <a:ext cx="13423015" cy="7416216"/>
          </a:xfrm>
          <a:custGeom>
            <a:avLst/>
            <a:gdLst/>
            <a:ahLst/>
            <a:cxnLst/>
            <a:rect r="r" b="b" t="t" l="l"/>
            <a:pathLst>
              <a:path h="7416216" w="13423015">
                <a:moveTo>
                  <a:pt x="0" y="0"/>
                </a:moveTo>
                <a:lnTo>
                  <a:pt x="13423014" y="0"/>
                </a:lnTo>
                <a:lnTo>
                  <a:pt x="13423014" y="7416215"/>
                </a:lnTo>
                <a:lnTo>
                  <a:pt x="0" y="7416215"/>
                </a:lnTo>
                <a:lnTo>
                  <a:pt x="0" y="0"/>
                </a:lnTo>
                <a:close/>
              </a:path>
            </a:pathLst>
          </a:custGeom>
          <a:blipFill>
            <a:blip r:embed="rId2"/>
            <a:stretch>
              <a:fillRect l="0" t="0" r="0" b="0"/>
            </a:stretch>
          </a:blipFill>
        </p:spPr>
      </p:sp>
      <p:sp>
        <p:nvSpPr>
          <p:cNvPr name="TextBox 10" id="10"/>
          <p:cNvSpPr txBox="true"/>
          <p:nvPr/>
        </p:nvSpPr>
        <p:spPr>
          <a:xfrm rot="0">
            <a:off x="10087098" y="962025"/>
            <a:ext cx="6931946" cy="1042671"/>
          </a:xfrm>
          <a:prstGeom prst="rect">
            <a:avLst/>
          </a:prstGeom>
        </p:spPr>
        <p:txBody>
          <a:bodyPr anchor="t" rtlCol="false" tIns="0" lIns="0" bIns="0" rIns="0">
            <a:spAutoFit/>
          </a:bodyPr>
          <a:lstStyle/>
          <a:p>
            <a:pPr algn="l">
              <a:lnSpc>
                <a:spcPts val="8326"/>
              </a:lnSpc>
            </a:pPr>
            <a:r>
              <a:rPr lang="en-US" sz="6405" spc="153">
                <a:solidFill>
                  <a:srgbClr val="365679"/>
                </a:solidFill>
                <a:latin typeface="League Spartan"/>
                <a:ea typeface="League Spartan"/>
                <a:cs typeface="League Spartan"/>
                <a:sym typeface="League Spartan"/>
              </a:rPr>
              <a:t>Competitors</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5569083"/>
            <a:chOff x="0" y="0"/>
            <a:chExt cx="4816593" cy="1466754"/>
          </a:xfrm>
        </p:grpSpPr>
        <p:sp>
          <p:nvSpPr>
            <p:cNvPr name="Freeform 3" id="3"/>
            <p:cNvSpPr/>
            <p:nvPr/>
          </p:nvSpPr>
          <p:spPr>
            <a:xfrm flipH="false" flipV="false" rot="0">
              <a:off x="0" y="0"/>
              <a:ext cx="4816592" cy="1466754"/>
            </a:xfrm>
            <a:custGeom>
              <a:avLst/>
              <a:gdLst/>
              <a:ahLst/>
              <a:cxnLst/>
              <a:rect r="r" b="b" t="t" l="l"/>
              <a:pathLst>
                <a:path h="1466754" w="4816592">
                  <a:moveTo>
                    <a:pt x="0" y="0"/>
                  </a:moveTo>
                  <a:lnTo>
                    <a:pt x="4816592" y="0"/>
                  </a:lnTo>
                  <a:lnTo>
                    <a:pt x="4816592" y="1466754"/>
                  </a:lnTo>
                  <a:lnTo>
                    <a:pt x="0" y="1466754"/>
                  </a:lnTo>
                  <a:close/>
                </a:path>
              </a:pathLst>
            </a:custGeom>
            <a:solidFill>
              <a:srgbClr val="2B485F"/>
            </a:solidFill>
          </p:spPr>
        </p:sp>
        <p:sp>
          <p:nvSpPr>
            <p:cNvPr name="TextBox 4" id="4"/>
            <p:cNvSpPr txBox="true"/>
            <p:nvPr/>
          </p:nvSpPr>
          <p:spPr>
            <a:xfrm>
              <a:off x="0" y="-57150"/>
              <a:ext cx="4816593" cy="1523904"/>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9144000" y="-266556"/>
            <a:ext cx="9534940" cy="5835639"/>
            <a:chOff x="0" y="0"/>
            <a:chExt cx="1477212" cy="904093"/>
          </a:xfrm>
        </p:grpSpPr>
        <p:sp>
          <p:nvSpPr>
            <p:cNvPr name="Freeform 6" id="6"/>
            <p:cNvSpPr/>
            <p:nvPr/>
          </p:nvSpPr>
          <p:spPr>
            <a:xfrm flipH="false" flipV="false" rot="0">
              <a:off x="0" y="0"/>
              <a:ext cx="1477212" cy="904093"/>
            </a:xfrm>
            <a:custGeom>
              <a:avLst/>
              <a:gdLst/>
              <a:ahLst/>
              <a:cxnLst/>
              <a:rect r="r" b="b" t="t" l="l"/>
              <a:pathLst>
                <a:path h="904093" w="1477212">
                  <a:moveTo>
                    <a:pt x="18675" y="0"/>
                  </a:moveTo>
                  <a:lnTo>
                    <a:pt x="1458537" y="0"/>
                  </a:lnTo>
                  <a:cubicBezTo>
                    <a:pt x="1463490" y="0"/>
                    <a:pt x="1468240" y="1968"/>
                    <a:pt x="1471742" y="5470"/>
                  </a:cubicBezTo>
                  <a:cubicBezTo>
                    <a:pt x="1475244" y="8972"/>
                    <a:pt x="1477212" y="13722"/>
                    <a:pt x="1477212" y="18675"/>
                  </a:cubicBezTo>
                  <a:lnTo>
                    <a:pt x="1477212" y="885418"/>
                  </a:lnTo>
                  <a:cubicBezTo>
                    <a:pt x="1477212" y="895732"/>
                    <a:pt x="1468851" y="904093"/>
                    <a:pt x="1458537" y="904093"/>
                  </a:cubicBezTo>
                  <a:lnTo>
                    <a:pt x="18675" y="904093"/>
                  </a:lnTo>
                  <a:cubicBezTo>
                    <a:pt x="13722" y="904093"/>
                    <a:pt x="8972" y="902126"/>
                    <a:pt x="5470" y="898624"/>
                  </a:cubicBezTo>
                  <a:cubicBezTo>
                    <a:pt x="1968" y="895121"/>
                    <a:pt x="0" y="890371"/>
                    <a:pt x="0" y="885418"/>
                  </a:cubicBezTo>
                  <a:lnTo>
                    <a:pt x="0" y="18675"/>
                  </a:lnTo>
                  <a:cubicBezTo>
                    <a:pt x="0" y="13722"/>
                    <a:pt x="1968" y="8972"/>
                    <a:pt x="5470" y="5470"/>
                  </a:cubicBezTo>
                  <a:cubicBezTo>
                    <a:pt x="8972" y="1968"/>
                    <a:pt x="13722" y="0"/>
                    <a:pt x="18675" y="0"/>
                  </a:cubicBezTo>
                  <a:close/>
                </a:path>
              </a:pathLst>
            </a:custGeom>
            <a:blipFill>
              <a:blip r:embed="rId2"/>
              <a:stretch>
                <a:fillRect l="0" t="-120635" r="0" b="-24145"/>
              </a:stretch>
            </a:blipFill>
          </p:spPr>
        </p:sp>
      </p:grpSp>
      <p:grpSp>
        <p:nvGrpSpPr>
          <p:cNvPr name="Group 7" id="7"/>
          <p:cNvGrpSpPr/>
          <p:nvPr/>
        </p:nvGrpSpPr>
        <p:grpSpPr>
          <a:xfrm rot="0">
            <a:off x="9668435" y="5778633"/>
            <a:ext cx="7590865" cy="3676090"/>
            <a:chOff x="0" y="0"/>
            <a:chExt cx="1999240" cy="968188"/>
          </a:xfrm>
        </p:grpSpPr>
        <p:sp>
          <p:nvSpPr>
            <p:cNvPr name="Freeform 8" id="8"/>
            <p:cNvSpPr/>
            <p:nvPr/>
          </p:nvSpPr>
          <p:spPr>
            <a:xfrm flipH="false" flipV="false" rot="0">
              <a:off x="0" y="0"/>
              <a:ext cx="1999240" cy="968188"/>
            </a:xfrm>
            <a:custGeom>
              <a:avLst/>
              <a:gdLst/>
              <a:ahLst/>
              <a:cxnLst/>
              <a:rect r="r" b="b" t="t" l="l"/>
              <a:pathLst>
                <a:path h="968188" w="1999240">
                  <a:moveTo>
                    <a:pt x="50995" y="0"/>
                  </a:moveTo>
                  <a:lnTo>
                    <a:pt x="1948245" y="0"/>
                  </a:lnTo>
                  <a:cubicBezTo>
                    <a:pt x="1961770" y="0"/>
                    <a:pt x="1974741" y="5373"/>
                    <a:pt x="1984304" y="14936"/>
                  </a:cubicBezTo>
                  <a:cubicBezTo>
                    <a:pt x="1993868" y="24499"/>
                    <a:pt x="1999240" y="37470"/>
                    <a:pt x="1999240" y="50995"/>
                  </a:cubicBezTo>
                  <a:lnTo>
                    <a:pt x="1999240" y="917193"/>
                  </a:lnTo>
                  <a:cubicBezTo>
                    <a:pt x="1999240" y="930718"/>
                    <a:pt x="1993868" y="943689"/>
                    <a:pt x="1984304" y="953252"/>
                  </a:cubicBezTo>
                  <a:cubicBezTo>
                    <a:pt x="1974741" y="962816"/>
                    <a:pt x="1961770" y="968188"/>
                    <a:pt x="1948245" y="968188"/>
                  </a:cubicBezTo>
                  <a:lnTo>
                    <a:pt x="50995" y="968188"/>
                  </a:lnTo>
                  <a:cubicBezTo>
                    <a:pt x="37470" y="968188"/>
                    <a:pt x="24499" y="962816"/>
                    <a:pt x="14936" y="953252"/>
                  </a:cubicBezTo>
                  <a:cubicBezTo>
                    <a:pt x="5373" y="943689"/>
                    <a:pt x="0" y="930718"/>
                    <a:pt x="0" y="917193"/>
                  </a:cubicBezTo>
                  <a:lnTo>
                    <a:pt x="0" y="50995"/>
                  </a:lnTo>
                  <a:cubicBezTo>
                    <a:pt x="0" y="37470"/>
                    <a:pt x="5373" y="24499"/>
                    <a:pt x="14936" y="14936"/>
                  </a:cubicBezTo>
                  <a:cubicBezTo>
                    <a:pt x="24499" y="5373"/>
                    <a:pt x="37470" y="0"/>
                    <a:pt x="50995" y="0"/>
                  </a:cubicBezTo>
                  <a:close/>
                </a:path>
              </a:pathLst>
            </a:custGeom>
            <a:solidFill>
              <a:srgbClr val="2B485F"/>
            </a:solidFill>
          </p:spPr>
        </p:sp>
        <p:sp>
          <p:nvSpPr>
            <p:cNvPr name="TextBox 9" id="9"/>
            <p:cNvSpPr txBox="true"/>
            <p:nvPr/>
          </p:nvSpPr>
          <p:spPr>
            <a:xfrm>
              <a:off x="0" y="-57150"/>
              <a:ext cx="1999240" cy="1025338"/>
            </a:xfrm>
            <a:prstGeom prst="rect">
              <a:avLst/>
            </a:prstGeom>
          </p:spPr>
          <p:txBody>
            <a:bodyPr anchor="ctr" rtlCol="false" tIns="50800" lIns="50800" bIns="50800" rIns="50800"/>
            <a:lstStyle/>
            <a:p>
              <a:pPr algn="ctr">
                <a:lnSpc>
                  <a:spcPts val="3640"/>
                </a:lnSpc>
              </a:pPr>
            </a:p>
          </p:txBody>
        </p:sp>
      </p:grpSp>
      <p:grpSp>
        <p:nvGrpSpPr>
          <p:cNvPr name="Group 10" id="10"/>
          <p:cNvGrpSpPr/>
          <p:nvPr/>
        </p:nvGrpSpPr>
        <p:grpSpPr>
          <a:xfrm rot="0">
            <a:off x="1028700" y="5778633"/>
            <a:ext cx="7590865" cy="3676090"/>
            <a:chOff x="0" y="0"/>
            <a:chExt cx="1999240" cy="968188"/>
          </a:xfrm>
        </p:grpSpPr>
        <p:sp>
          <p:nvSpPr>
            <p:cNvPr name="Freeform 11" id="11"/>
            <p:cNvSpPr/>
            <p:nvPr/>
          </p:nvSpPr>
          <p:spPr>
            <a:xfrm flipH="false" flipV="false" rot="0">
              <a:off x="0" y="0"/>
              <a:ext cx="1999240" cy="968188"/>
            </a:xfrm>
            <a:custGeom>
              <a:avLst/>
              <a:gdLst/>
              <a:ahLst/>
              <a:cxnLst/>
              <a:rect r="r" b="b" t="t" l="l"/>
              <a:pathLst>
                <a:path h="968188" w="1999240">
                  <a:moveTo>
                    <a:pt x="50995" y="0"/>
                  </a:moveTo>
                  <a:lnTo>
                    <a:pt x="1948245" y="0"/>
                  </a:lnTo>
                  <a:cubicBezTo>
                    <a:pt x="1961770" y="0"/>
                    <a:pt x="1974741" y="5373"/>
                    <a:pt x="1984304" y="14936"/>
                  </a:cubicBezTo>
                  <a:cubicBezTo>
                    <a:pt x="1993868" y="24499"/>
                    <a:pt x="1999240" y="37470"/>
                    <a:pt x="1999240" y="50995"/>
                  </a:cubicBezTo>
                  <a:lnTo>
                    <a:pt x="1999240" y="917193"/>
                  </a:lnTo>
                  <a:cubicBezTo>
                    <a:pt x="1999240" y="930718"/>
                    <a:pt x="1993868" y="943689"/>
                    <a:pt x="1984304" y="953252"/>
                  </a:cubicBezTo>
                  <a:cubicBezTo>
                    <a:pt x="1974741" y="962816"/>
                    <a:pt x="1961770" y="968188"/>
                    <a:pt x="1948245" y="968188"/>
                  </a:cubicBezTo>
                  <a:lnTo>
                    <a:pt x="50995" y="968188"/>
                  </a:lnTo>
                  <a:cubicBezTo>
                    <a:pt x="37470" y="968188"/>
                    <a:pt x="24499" y="962816"/>
                    <a:pt x="14936" y="953252"/>
                  </a:cubicBezTo>
                  <a:cubicBezTo>
                    <a:pt x="5373" y="943689"/>
                    <a:pt x="0" y="930718"/>
                    <a:pt x="0" y="917193"/>
                  </a:cubicBezTo>
                  <a:lnTo>
                    <a:pt x="0" y="50995"/>
                  </a:lnTo>
                  <a:cubicBezTo>
                    <a:pt x="0" y="37470"/>
                    <a:pt x="5373" y="24499"/>
                    <a:pt x="14936" y="14936"/>
                  </a:cubicBezTo>
                  <a:cubicBezTo>
                    <a:pt x="24499" y="5373"/>
                    <a:pt x="37470" y="0"/>
                    <a:pt x="50995" y="0"/>
                  </a:cubicBezTo>
                  <a:close/>
                </a:path>
              </a:pathLst>
            </a:custGeom>
            <a:solidFill>
              <a:srgbClr val="2B485F"/>
            </a:solidFill>
          </p:spPr>
        </p:sp>
        <p:sp>
          <p:nvSpPr>
            <p:cNvPr name="TextBox 12" id="12"/>
            <p:cNvSpPr txBox="true"/>
            <p:nvPr/>
          </p:nvSpPr>
          <p:spPr>
            <a:xfrm>
              <a:off x="0" y="-57150"/>
              <a:ext cx="1999240" cy="1025338"/>
            </a:xfrm>
            <a:prstGeom prst="rect">
              <a:avLst/>
            </a:prstGeom>
          </p:spPr>
          <p:txBody>
            <a:bodyPr anchor="ctr" rtlCol="false" tIns="50800" lIns="50800" bIns="50800" rIns="50800"/>
            <a:lstStyle/>
            <a:p>
              <a:pPr algn="ctr">
                <a:lnSpc>
                  <a:spcPts val="3640"/>
                </a:lnSpc>
              </a:pPr>
            </a:p>
          </p:txBody>
        </p:sp>
      </p:grpSp>
      <p:sp>
        <p:nvSpPr>
          <p:cNvPr name="TextBox 13" id="13"/>
          <p:cNvSpPr txBox="true"/>
          <p:nvPr/>
        </p:nvSpPr>
        <p:spPr>
          <a:xfrm rot="0">
            <a:off x="1028700" y="2542289"/>
            <a:ext cx="7110246" cy="1050827"/>
          </a:xfrm>
          <a:prstGeom prst="rect">
            <a:avLst/>
          </a:prstGeom>
        </p:spPr>
        <p:txBody>
          <a:bodyPr anchor="t" rtlCol="false" tIns="0" lIns="0" bIns="0" rIns="0">
            <a:spAutoFit/>
          </a:bodyPr>
          <a:lstStyle/>
          <a:p>
            <a:pPr algn="l">
              <a:lnSpc>
                <a:spcPts val="8456"/>
              </a:lnSpc>
            </a:pPr>
            <a:r>
              <a:rPr lang="en-US" sz="6505" spc="156">
                <a:solidFill>
                  <a:srgbClr val="FFFFFF"/>
                </a:solidFill>
                <a:latin typeface="League Spartan"/>
                <a:ea typeface="League Spartan"/>
                <a:cs typeface="League Spartan"/>
                <a:sym typeface="League Spartan"/>
              </a:rPr>
              <a:t>Organizational</a:t>
            </a:r>
          </a:p>
        </p:txBody>
      </p:sp>
      <p:sp>
        <p:nvSpPr>
          <p:cNvPr name="TextBox 14" id="14"/>
          <p:cNvSpPr txBox="true"/>
          <p:nvPr/>
        </p:nvSpPr>
        <p:spPr>
          <a:xfrm rot="0">
            <a:off x="1028700" y="3526453"/>
            <a:ext cx="8639735" cy="1050827"/>
          </a:xfrm>
          <a:prstGeom prst="rect">
            <a:avLst/>
          </a:prstGeom>
        </p:spPr>
        <p:txBody>
          <a:bodyPr anchor="t" rtlCol="false" tIns="0" lIns="0" bIns="0" rIns="0">
            <a:spAutoFit/>
          </a:bodyPr>
          <a:lstStyle/>
          <a:p>
            <a:pPr algn="l">
              <a:lnSpc>
                <a:spcPts val="8456"/>
              </a:lnSpc>
            </a:pPr>
            <a:r>
              <a:rPr lang="en-US" sz="6505" spc="156">
                <a:solidFill>
                  <a:srgbClr val="86B4C4"/>
                </a:solidFill>
                <a:latin typeface="League Spartan"/>
                <a:ea typeface="League Spartan"/>
                <a:cs typeface="League Spartan"/>
                <a:sym typeface="League Spartan"/>
              </a:rPr>
              <a:t>Structure</a:t>
            </a:r>
          </a:p>
        </p:txBody>
      </p:sp>
      <p:sp>
        <p:nvSpPr>
          <p:cNvPr name="TextBox 15" id="15"/>
          <p:cNvSpPr txBox="true"/>
          <p:nvPr/>
        </p:nvSpPr>
        <p:spPr>
          <a:xfrm rot="0">
            <a:off x="1488743" y="6230449"/>
            <a:ext cx="3180371" cy="495267"/>
          </a:xfrm>
          <a:prstGeom prst="rect">
            <a:avLst/>
          </a:prstGeom>
        </p:spPr>
        <p:txBody>
          <a:bodyPr anchor="t" rtlCol="false" tIns="0" lIns="0" bIns="0" rIns="0">
            <a:spAutoFit/>
          </a:bodyPr>
          <a:lstStyle/>
          <a:p>
            <a:pPr algn="l">
              <a:lnSpc>
                <a:spcPts val="3900"/>
              </a:lnSpc>
            </a:pPr>
            <a:r>
              <a:rPr lang="en-US" sz="3000" spc="72">
                <a:solidFill>
                  <a:srgbClr val="FFFFFF"/>
                </a:solidFill>
                <a:latin typeface="League Spartan"/>
                <a:ea typeface="League Spartan"/>
                <a:cs typeface="League Spartan"/>
                <a:sym typeface="League Spartan"/>
              </a:rPr>
              <a:t>Functional</a:t>
            </a:r>
          </a:p>
        </p:txBody>
      </p:sp>
      <p:sp>
        <p:nvSpPr>
          <p:cNvPr name="TextBox 16" id="16"/>
          <p:cNvSpPr txBox="true"/>
          <p:nvPr/>
        </p:nvSpPr>
        <p:spPr>
          <a:xfrm rot="0">
            <a:off x="1444867" y="6963393"/>
            <a:ext cx="6448495" cy="1935175"/>
          </a:xfrm>
          <a:prstGeom prst="rect">
            <a:avLst/>
          </a:prstGeom>
        </p:spPr>
        <p:txBody>
          <a:bodyPr anchor="t" rtlCol="false" tIns="0" lIns="0" bIns="0" rIns="0">
            <a:spAutoFit/>
          </a:bodyPr>
          <a:lstStyle/>
          <a:p>
            <a:pPr algn="l">
              <a:lnSpc>
                <a:spcPts val="3080"/>
              </a:lnSpc>
            </a:pPr>
            <a:r>
              <a:rPr lang="en-US" sz="2200" spc="261">
                <a:solidFill>
                  <a:srgbClr val="FFFFFF"/>
                </a:solidFill>
                <a:latin typeface="Inter"/>
                <a:ea typeface="Inter"/>
                <a:cs typeface="Inter"/>
                <a:sym typeface="Inter"/>
              </a:rPr>
              <a:t>IMC organizes its operations based on specialized functions, such as:</a:t>
            </a:r>
          </a:p>
          <a:p>
            <a:pPr algn="l" marL="474986" indent="-237493" lvl="1">
              <a:lnSpc>
                <a:spcPts val="3080"/>
              </a:lnSpc>
              <a:buFont typeface="Arial"/>
              <a:buChar char="•"/>
            </a:pPr>
            <a:r>
              <a:rPr lang="en-US" sz="2200" spc="261">
                <a:solidFill>
                  <a:srgbClr val="FFFFFF"/>
                </a:solidFill>
                <a:latin typeface="Inter"/>
                <a:ea typeface="Inter"/>
                <a:cs typeface="Inter"/>
                <a:sym typeface="Inter"/>
              </a:rPr>
              <a:t>Manufacturing and Operations</a:t>
            </a:r>
          </a:p>
          <a:p>
            <a:pPr algn="l" marL="474986" indent="-237493" lvl="1">
              <a:lnSpc>
                <a:spcPts val="3080"/>
              </a:lnSpc>
              <a:buFont typeface="Arial"/>
              <a:buChar char="•"/>
            </a:pPr>
            <a:r>
              <a:rPr lang="en-US" sz="2200" spc="261">
                <a:solidFill>
                  <a:srgbClr val="FFFFFF"/>
                </a:solidFill>
                <a:latin typeface="Inter"/>
                <a:ea typeface="Inter"/>
                <a:cs typeface="Inter"/>
                <a:sym typeface="Inter"/>
              </a:rPr>
              <a:t>Sales and Marketing</a:t>
            </a:r>
          </a:p>
          <a:p>
            <a:pPr algn="l">
              <a:lnSpc>
                <a:spcPts val="3080"/>
              </a:lnSpc>
            </a:pPr>
          </a:p>
        </p:txBody>
      </p:sp>
      <p:sp>
        <p:nvSpPr>
          <p:cNvPr name="TextBox 17" id="17"/>
          <p:cNvSpPr txBox="true"/>
          <p:nvPr/>
        </p:nvSpPr>
        <p:spPr>
          <a:xfrm rot="0">
            <a:off x="10143910" y="6230449"/>
            <a:ext cx="3180371" cy="495267"/>
          </a:xfrm>
          <a:prstGeom prst="rect">
            <a:avLst/>
          </a:prstGeom>
        </p:spPr>
        <p:txBody>
          <a:bodyPr anchor="t" rtlCol="false" tIns="0" lIns="0" bIns="0" rIns="0">
            <a:spAutoFit/>
          </a:bodyPr>
          <a:lstStyle/>
          <a:p>
            <a:pPr algn="l">
              <a:lnSpc>
                <a:spcPts val="3900"/>
              </a:lnSpc>
            </a:pPr>
            <a:r>
              <a:rPr lang="en-US" sz="3000" spc="72">
                <a:solidFill>
                  <a:srgbClr val="FFFFFF"/>
                </a:solidFill>
                <a:latin typeface="League Spartan"/>
                <a:ea typeface="League Spartan"/>
                <a:cs typeface="League Spartan"/>
                <a:sym typeface="League Spartan"/>
              </a:rPr>
              <a:t>Hierachical</a:t>
            </a:r>
          </a:p>
        </p:txBody>
      </p:sp>
      <p:sp>
        <p:nvSpPr>
          <p:cNvPr name="TextBox 18" id="18"/>
          <p:cNvSpPr txBox="true"/>
          <p:nvPr/>
        </p:nvSpPr>
        <p:spPr>
          <a:xfrm rot="0">
            <a:off x="9992630" y="6963393"/>
            <a:ext cx="7028403" cy="1544584"/>
          </a:xfrm>
          <a:prstGeom prst="rect">
            <a:avLst/>
          </a:prstGeom>
        </p:spPr>
        <p:txBody>
          <a:bodyPr anchor="t" rtlCol="false" tIns="0" lIns="0" bIns="0" rIns="0">
            <a:spAutoFit/>
          </a:bodyPr>
          <a:lstStyle/>
          <a:p>
            <a:pPr algn="l">
              <a:lnSpc>
                <a:spcPts val="3080"/>
              </a:lnSpc>
            </a:pPr>
            <a:r>
              <a:rPr lang="en-US" sz="2200" spc="261">
                <a:solidFill>
                  <a:srgbClr val="FFFFFF"/>
                </a:solidFill>
                <a:latin typeface="Inter"/>
                <a:ea typeface="Inter"/>
                <a:cs typeface="Inter"/>
                <a:sym typeface="Inter"/>
              </a:rPr>
              <a:t>IMC has a clear chain of command with distinct roles at every level, such as:</a:t>
            </a:r>
          </a:p>
          <a:p>
            <a:pPr algn="l" marL="474986" indent="-237493" lvl="1">
              <a:lnSpc>
                <a:spcPts val="3080"/>
              </a:lnSpc>
              <a:buFont typeface="Arial"/>
              <a:buChar char="•"/>
            </a:pPr>
            <a:r>
              <a:rPr lang="en-US" sz="2200" spc="261">
                <a:solidFill>
                  <a:srgbClr val="FFFFFF"/>
                </a:solidFill>
                <a:latin typeface="Inter"/>
                <a:ea typeface="Inter"/>
                <a:cs typeface="Inter"/>
                <a:sym typeface="Inter"/>
              </a:rPr>
              <a:t>Board of Directors</a:t>
            </a:r>
          </a:p>
          <a:p>
            <a:pPr algn="l" marL="474986" indent="-237493" lvl="1">
              <a:lnSpc>
                <a:spcPts val="3080"/>
              </a:lnSpc>
              <a:buFont typeface="Arial"/>
              <a:buChar char="•"/>
            </a:pPr>
            <a:r>
              <a:rPr lang="en-US" sz="2200" spc="261">
                <a:solidFill>
                  <a:srgbClr val="FFFFFF"/>
                </a:solidFill>
                <a:latin typeface="Inter"/>
                <a:ea typeface="Inter"/>
                <a:cs typeface="Inter"/>
                <a:sym typeface="Inter"/>
              </a:rPr>
              <a:t>Chief Executive Officer (CEO)</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772121" y="0"/>
            <a:ext cx="11709920" cy="10855389"/>
            <a:chOff x="0" y="0"/>
            <a:chExt cx="693921" cy="643282"/>
          </a:xfrm>
        </p:grpSpPr>
        <p:sp>
          <p:nvSpPr>
            <p:cNvPr name="Freeform 3" id="3"/>
            <p:cNvSpPr/>
            <p:nvPr/>
          </p:nvSpPr>
          <p:spPr>
            <a:xfrm flipH="false" flipV="false" rot="0">
              <a:off x="0" y="0"/>
              <a:ext cx="693921" cy="643282"/>
            </a:xfrm>
            <a:custGeom>
              <a:avLst/>
              <a:gdLst/>
              <a:ahLst/>
              <a:cxnLst/>
              <a:rect r="r" b="b" t="t" l="l"/>
              <a:pathLst>
                <a:path h="643282" w="693921">
                  <a:moveTo>
                    <a:pt x="203200" y="0"/>
                  </a:moveTo>
                  <a:lnTo>
                    <a:pt x="693921" y="0"/>
                  </a:lnTo>
                  <a:lnTo>
                    <a:pt x="490721" y="643282"/>
                  </a:lnTo>
                  <a:lnTo>
                    <a:pt x="0" y="643282"/>
                  </a:lnTo>
                  <a:lnTo>
                    <a:pt x="203200" y="0"/>
                  </a:lnTo>
                  <a:close/>
                </a:path>
              </a:pathLst>
            </a:custGeom>
            <a:solidFill>
              <a:srgbClr val="2B485F"/>
            </a:solidFill>
          </p:spPr>
        </p:sp>
        <p:sp>
          <p:nvSpPr>
            <p:cNvPr name="TextBox 4" id="4"/>
            <p:cNvSpPr txBox="true"/>
            <p:nvPr/>
          </p:nvSpPr>
          <p:spPr>
            <a:xfrm>
              <a:off x="101600" y="-57150"/>
              <a:ext cx="490721" cy="700432"/>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066800" y="4725567"/>
            <a:ext cx="11022069" cy="3771511"/>
            <a:chOff x="0" y="0"/>
            <a:chExt cx="2902932" cy="993320"/>
          </a:xfrm>
        </p:grpSpPr>
        <p:sp>
          <p:nvSpPr>
            <p:cNvPr name="Freeform 6" id="6"/>
            <p:cNvSpPr/>
            <p:nvPr/>
          </p:nvSpPr>
          <p:spPr>
            <a:xfrm flipH="false" flipV="false" rot="0">
              <a:off x="0" y="0"/>
              <a:ext cx="2902932" cy="993320"/>
            </a:xfrm>
            <a:custGeom>
              <a:avLst/>
              <a:gdLst/>
              <a:ahLst/>
              <a:cxnLst/>
              <a:rect r="r" b="b" t="t" l="l"/>
              <a:pathLst>
                <a:path h="993320" w="2902932">
                  <a:moveTo>
                    <a:pt x="35822" y="0"/>
                  </a:moveTo>
                  <a:lnTo>
                    <a:pt x="2867109" y="0"/>
                  </a:lnTo>
                  <a:cubicBezTo>
                    <a:pt x="2876610" y="0"/>
                    <a:pt x="2885722" y="3774"/>
                    <a:pt x="2892440" y="10492"/>
                  </a:cubicBezTo>
                  <a:cubicBezTo>
                    <a:pt x="2899158" y="17210"/>
                    <a:pt x="2902932" y="26322"/>
                    <a:pt x="2902932" y="35822"/>
                  </a:cubicBezTo>
                  <a:lnTo>
                    <a:pt x="2902932" y="957497"/>
                  </a:lnTo>
                  <a:cubicBezTo>
                    <a:pt x="2902932" y="966998"/>
                    <a:pt x="2899158" y="976109"/>
                    <a:pt x="2892440" y="982827"/>
                  </a:cubicBezTo>
                  <a:cubicBezTo>
                    <a:pt x="2885722" y="989545"/>
                    <a:pt x="2876610" y="993320"/>
                    <a:pt x="2867109" y="993320"/>
                  </a:cubicBezTo>
                  <a:lnTo>
                    <a:pt x="35822" y="993320"/>
                  </a:lnTo>
                  <a:cubicBezTo>
                    <a:pt x="26322" y="993320"/>
                    <a:pt x="17210" y="989545"/>
                    <a:pt x="10492" y="982827"/>
                  </a:cubicBezTo>
                  <a:cubicBezTo>
                    <a:pt x="3774" y="976109"/>
                    <a:pt x="0" y="966998"/>
                    <a:pt x="0" y="957497"/>
                  </a:cubicBezTo>
                  <a:lnTo>
                    <a:pt x="0" y="35822"/>
                  </a:lnTo>
                  <a:cubicBezTo>
                    <a:pt x="0" y="26322"/>
                    <a:pt x="3774" y="17210"/>
                    <a:pt x="10492" y="10492"/>
                  </a:cubicBezTo>
                  <a:cubicBezTo>
                    <a:pt x="17210" y="3774"/>
                    <a:pt x="26322" y="0"/>
                    <a:pt x="35822" y="0"/>
                  </a:cubicBezTo>
                  <a:close/>
                </a:path>
              </a:pathLst>
            </a:custGeom>
            <a:solidFill>
              <a:srgbClr val="2B485F"/>
            </a:solidFill>
          </p:spPr>
        </p:sp>
        <p:sp>
          <p:nvSpPr>
            <p:cNvPr name="TextBox 7" id="7"/>
            <p:cNvSpPr txBox="true"/>
            <p:nvPr/>
          </p:nvSpPr>
          <p:spPr>
            <a:xfrm>
              <a:off x="0" y="-57150"/>
              <a:ext cx="2902932" cy="1050470"/>
            </a:xfrm>
            <a:prstGeom prst="rect">
              <a:avLst/>
            </a:prstGeom>
          </p:spPr>
          <p:txBody>
            <a:bodyPr anchor="ctr" rtlCol="false" tIns="50800" lIns="50800" bIns="50800" rIns="50800"/>
            <a:lstStyle/>
            <a:p>
              <a:pPr algn="ctr">
                <a:lnSpc>
                  <a:spcPts val="3640"/>
                </a:lnSpc>
              </a:pPr>
            </a:p>
          </p:txBody>
        </p:sp>
      </p:grpSp>
      <p:grpSp>
        <p:nvGrpSpPr>
          <p:cNvPr name="Group 8" id="8"/>
          <p:cNvGrpSpPr/>
          <p:nvPr/>
        </p:nvGrpSpPr>
        <p:grpSpPr>
          <a:xfrm rot="0">
            <a:off x="10458218" y="1559069"/>
            <a:ext cx="7168863" cy="716886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38878" y="0"/>
                  </a:moveTo>
                  <a:lnTo>
                    <a:pt x="773922" y="0"/>
                  </a:lnTo>
                  <a:cubicBezTo>
                    <a:pt x="795394" y="0"/>
                    <a:pt x="812800" y="17406"/>
                    <a:pt x="812800" y="38878"/>
                  </a:cubicBezTo>
                  <a:lnTo>
                    <a:pt x="812800" y="773922"/>
                  </a:lnTo>
                  <a:cubicBezTo>
                    <a:pt x="812800" y="795394"/>
                    <a:pt x="795394" y="812800"/>
                    <a:pt x="773922" y="812800"/>
                  </a:cubicBezTo>
                  <a:lnTo>
                    <a:pt x="38878" y="812800"/>
                  </a:lnTo>
                  <a:cubicBezTo>
                    <a:pt x="17406" y="812800"/>
                    <a:pt x="0" y="795394"/>
                    <a:pt x="0" y="773922"/>
                  </a:cubicBezTo>
                  <a:lnTo>
                    <a:pt x="0" y="38878"/>
                  </a:lnTo>
                  <a:cubicBezTo>
                    <a:pt x="0" y="17406"/>
                    <a:pt x="17406" y="0"/>
                    <a:pt x="38878" y="0"/>
                  </a:cubicBezTo>
                  <a:close/>
                </a:path>
              </a:pathLst>
            </a:custGeom>
            <a:blipFill>
              <a:blip r:embed="rId2"/>
              <a:stretch>
                <a:fillRect l="-36580" t="0" r="-36580" b="0"/>
              </a:stretch>
            </a:blipFill>
          </p:spPr>
        </p:sp>
      </p:grpSp>
      <p:sp>
        <p:nvSpPr>
          <p:cNvPr name="AutoShape 10" id="10"/>
          <p:cNvSpPr/>
          <p:nvPr/>
        </p:nvSpPr>
        <p:spPr>
          <a:xfrm>
            <a:off x="1066800" y="3702665"/>
            <a:ext cx="2050229" cy="0"/>
          </a:xfrm>
          <a:prstGeom prst="line">
            <a:avLst/>
          </a:prstGeom>
          <a:ln cap="flat" w="85725">
            <a:solidFill>
              <a:srgbClr val="365679"/>
            </a:solidFill>
            <a:prstDash val="solid"/>
            <a:headEnd type="none" len="sm" w="sm"/>
            <a:tailEnd type="none" len="sm" w="sm"/>
          </a:ln>
        </p:spPr>
      </p:sp>
      <p:sp>
        <p:nvSpPr>
          <p:cNvPr name="TextBox 11" id="11"/>
          <p:cNvSpPr txBox="true"/>
          <p:nvPr/>
        </p:nvSpPr>
        <p:spPr>
          <a:xfrm rot="0">
            <a:off x="1066800" y="1419708"/>
            <a:ext cx="7103651" cy="2282957"/>
          </a:xfrm>
          <a:prstGeom prst="rect">
            <a:avLst/>
          </a:prstGeom>
        </p:spPr>
        <p:txBody>
          <a:bodyPr anchor="t" rtlCol="false" tIns="0" lIns="0" bIns="0" rIns="0">
            <a:spAutoFit/>
          </a:bodyPr>
          <a:lstStyle/>
          <a:p>
            <a:pPr algn="l">
              <a:lnSpc>
                <a:spcPts val="9099"/>
              </a:lnSpc>
            </a:pPr>
            <a:r>
              <a:rPr lang="en-US" sz="6999" spc="167">
                <a:solidFill>
                  <a:srgbClr val="365679"/>
                </a:solidFill>
                <a:latin typeface="League Spartan"/>
                <a:ea typeface="League Spartan"/>
                <a:cs typeface="League Spartan"/>
                <a:sym typeface="League Spartan"/>
              </a:rPr>
              <a:t>Feasibility of Structure</a:t>
            </a:r>
          </a:p>
        </p:txBody>
      </p:sp>
      <p:sp>
        <p:nvSpPr>
          <p:cNvPr name="TextBox 12" id="12"/>
          <p:cNvSpPr txBox="true"/>
          <p:nvPr/>
        </p:nvSpPr>
        <p:spPr>
          <a:xfrm rot="0">
            <a:off x="1397872" y="4898195"/>
            <a:ext cx="9211627" cy="3598882"/>
          </a:xfrm>
          <a:prstGeom prst="rect">
            <a:avLst/>
          </a:prstGeom>
        </p:spPr>
        <p:txBody>
          <a:bodyPr anchor="t" rtlCol="false" tIns="0" lIns="0" bIns="0" rIns="0">
            <a:spAutoFit/>
          </a:bodyPr>
          <a:lstStyle/>
          <a:p>
            <a:pPr algn="l">
              <a:lnSpc>
                <a:spcPts val="3220"/>
              </a:lnSpc>
            </a:pPr>
            <a:r>
              <a:rPr lang="en-US" sz="2300" spc="273">
                <a:solidFill>
                  <a:srgbClr val="FFFFFF"/>
                </a:solidFill>
                <a:latin typeface="Cloud"/>
                <a:ea typeface="Cloud"/>
                <a:cs typeface="Cloud"/>
                <a:sym typeface="Cloud"/>
              </a:rPr>
              <a:t>It aligns with the complexity and scale of our operations as a leading automobile manufacturer. The functional organizational structure allows us to specialize in critical areas such as production, sales, and supply chain management, ensuring that each department operates with a high level of expertise and efficiency. The hierarchical aspect provides a clear chain of command, which is essential for maintaining accountability</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05387" y="1028700"/>
            <a:ext cx="8353913" cy="4114800"/>
            <a:chOff x="0" y="0"/>
            <a:chExt cx="1294240" cy="637490"/>
          </a:xfrm>
        </p:grpSpPr>
        <p:sp>
          <p:nvSpPr>
            <p:cNvPr name="Freeform 3" id="3"/>
            <p:cNvSpPr/>
            <p:nvPr/>
          </p:nvSpPr>
          <p:spPr>
            <a:xfrm flipH="false" flipV="false" rot="0">
              <a:off x="0" y="0"/>
              <a:ext cx="1294240" cy="637490"/>
            </a:xfrm>
            <a:custGeom>
              <a:avLst/>
              <a:gdLst/>
              <a:ahLst/>
              <a:cxnLst/>
              <a:rect r="r" b="b" t="t" l="l"/>
              <a:pathLst>
                <a:path h="637490" w="1294240">
                  <a:moveTo>
                    <a:pt x="21315" y="0"/>
                  </a:moveTo>
                  <a:lnTo>
                    <a:pt x="1272925" y="0"/>
                  </a:lnTo>
                  <a:cubicBezTo>
                    <a:pt x="1278578" y="0"/>
                    <a:pt x="1283999" y="2246"/>
                    <a:pt x="1287997" y="6243"/>
                  </a:cubicBezTo>
                  <a:cubicBezTo>
                    <a:pt x="1291994" y="10240"/>
                    <a:pt x="1294240" y="15662"/>
                    <a:pt x="1294240" y="21315"/>
                  </a:cubicBezTo>
                  <a:lnTo>
                    <a:pt x="1294240" y="616175"/>
                  </a:lnTo>
                  <a:cubicBezTo>
                    <a:pt x="1294240" y="627947"/>
                    <a:pt x="1284697" y="637490"/>
                    <a:pt x="1272925" y="637490"/>
                  </a:cubicBezTo>
                  <a:lnTo>
                    <a:pt x="21315" y="637490"/>
                  </a:lnTo>
                  <a:cubicBezTo>
                    <a:pt x="15662" y="637490"/>
                    <a:pt x="10240" y="635245"/>
                    <a:pt x="6243" y="631247"/>
                  </a:cubicBezTo>
                  <a:cubicBezTo>
                    <a:pt x="2246" y="627250"/>
                    <a:pt x="0" y="621828"/>
                    <a:pt x="0" y="616175"/>
                  </a:cubicBezTo>
                  <a:lnTo>
                    <a:pt x="0" y="21315"/>
                  </a:lnTo>
                  <a:cubicBezTo>
                    <a:pt x="0" y="15662"/>
                    <a:pt x="2246" y="10240"/>
                    <a:pt x="6243" y="6243"/>
                  </a:cubicBezTo>
                  <a:cubicBezTo>
                    <a:pt x="10240" y="2246"/>
                    <a:pt x="15662" y="0"/>
                    <a:pt x="21315" y="0"/>
                  </a:cubicBezTo>
                  <a:close/>
                </a:path>
              </a:pathLst>
            </a:custGeom>
            <a:blipFill>
              <a:blip r:embed="rId2"/>
              <a:stretch>
                <a:fillRect l="0" t="-1643" r="0" b="-1643"/>
              </a:stretch>
            </a:blipFill>
          </p:spPr>
        </p:sp>
      </p:grpSp>
      <p:grpSp>
        <p:nvGrpSpPr>
          <p:cNvPr name="Group 4" id="4"/>
          <p:cNvGrpSpPr/>
          <p:nvPr/>
        </p:nvGrpSpPr>
        <p:grpSpPr>
          <a:xfrm rot="-10800000">
            <a:off x="-1596877" y="4070613"/>
            <a:ext cx="9401164" cy="7308453"/>
            <a:chOff x="0" y="0"/>
            <a:chExt cx="2476027" cy="1924860"/>
          </a:xfrm>
        </p:grpSpPr>
        <p:sp>
          <p:nvSpPr>
            <p:cNvPr name="Freeform 5" id="5"/>
            <p:cNvSpPr/>
            <p:nvPr/>
          </p:nvSpPr>
          <p:spPr>
            <a:xfrm flipH="false" flipV="false" rot="0">
              <a:off x="0" y="0"/>
              <a:ext cx="2476027" cy="1924860"/>
            </a:xfrm>
            <a:custGeom>
              <a:avLst/>
              <a:gdLst/>
              <a:ahLst/>
              <a:cxnLst/>
              <a:rect r="r" b="b" t="t" l="l"/>
              <a:pathLst>
                <a:path h="1924860" w="2476027">
                  <a:moveTo>
                    <a:pt x="203200" y="0"/>
                  </a:moveTo>
                  <a:lnTo>
                    <a:pt x="2476027" y="0"/>
                  </a:lnTo>
                  <a:lnTo>
                    <a:pt x="2272827" y="1924860"/>
                  </a:lnTo>
                  <a:lnTo>
                    <a:pt x="0" y="1924860"/>
                  </a:lnTo>
                  <a:lnTo>
                    <a:pt x="203200" y="0"/>
                  </a:lnTo>
                  <a:close/>
                </a:path>
              </a:pathLst>
            </a:custGeom>
            <a:solidFill>
              <a:srgbClr val="365679"/>
            </a:solidFill>
          </p:spPr>
        </p:sp>
        <p:sp>
          <p:nvSpPr>
            <p:cNvPr name="TextBox 6" id="6"/>
            <p:cNvSpPr txBox="true"/>
            <p:nvPr/>
          </p:nvSpPr>
          <p:spPr>
            <a:xfrm>
              <a:off x="101600" y="-57150"/>
              <a:ext cx="2272827" cy="1982010"/>
            </a:xfrm>
            <a:prstGeom prst="rect">
              <a:avLst/>
            </a:prstGeom>
          </p:spPr>
          <p:txBody>
            <a:bodyPr anchor="ctr" rtlCol="false" tIns="50800" lIns="50800" bIns="50800" rIns="50800"/>
            <a:lstStyle/>
            <a:p>
              <a:pPr algn="ctr">
                <a:lnSpc>
                  <a:spcPts val="3640"/>
                </a:lnSpc>
              </a:pPr>
            </a:p>
          </p:txBody>
        </p:sp>
      </p:grpSp>
      <p:grpSp>
        <p:nvGrpSpPr>
          <p:cNvPr name="Group 7" id="7"/>
          <p:cNvGrpSpPr/>
          <p:nvPr/>
        </p:nvGrpSpPr>
        <p:grpSpPr>
          <a:xfrm rot="0">
            <a:off x="1028700" y="5257800"/>
            <a:ext cx="7876687" cy="4000500"/>
            <a:chOff x="0" y="0"/>
            <a:chExt cx="1220305" cy="619782"/>
          </a:xfrm>
        </p:grpSpPr>
        <p:sp>
          <p:nvSpPr>
            <p:cNvPr name="Freeform 8" id="8"/>
            <p:cNvSpPr/>
            <p:nvPr/>
          </p:nvSpPr>
          <p:spPr>
            <a:xfrm flipH="false" flipV="false" rot="0">
              <a:off x="0" y="0"/>
              <a:ext cx="1220305" cy="619782"/>
            </a:xfrm>
            <a:custGeom>
              <a:avLst/>
              <a:gdLst/>
              <a:ahLst/>
              <a:cxnLst/>
              <a:rect r="r" b="b" t="t" l="l"/>
              <a:pathLst>
                <a:path h="619782" w="1220305">
                  <a:moveTo>
                    <a:pt x="22606" y="0"/>
                  </a:moveTo>
                  <a:lnTo>
                    <a:pt x="1197699" y="0"/>
                  </a:lnTo>
                  <a:cubicBezTo>
                    <a:pt x="1203694" y="0"/>
                    <a:pt x="1209444" y="2382"/>
                    <a:pt x="1213684" y="6621"/>
                  </a:cubicBezTo>
                  <a:cubicBezTo>
                    <a:pt x="1217923" y="10861"/>
                    <a:pt x="1220305" y="16611"/>
                    <a:pt x="1220305" y="22606"/>
                  </a:cubicBezTo>
                  <a:lnTo>
                    <a:pt x="1220305" y="597176"/>
                  </a:lnTo>
                  <a:cubicBezTo>
                    <a:pt x="1220305" y="609661"/>
                    <a:pt x="1210184" y="619782"/>
                    <a:pt x="1197699" y="619782"/>
                  </a:cubicBezTo>
                  <a:lnTo>
                    <a:pt x="22606" y="619782"/>
                  </a:lnTo>
                  <a:cubicBezTo>
                    <a:pt x="10121" y="619782"/>
                    <a:pt x="0" y="609661"/>
                    <a:pt x="0" y="597176"/>
                  </a:cubicBezTo>
                  <a:lnTo>
                    <a:pt x="0" y="22606"/>
                  </a:lnTo>
                  <a:cubicBezTo>
                    <a:pt x="0" y="10121"/>
                    <a:pt x="10121" y="0"/>
                    <a:pt x="22606" y="0"/>
                  </a:cubicBezTo>
                  <a:close/>
                </a:path>
              </a:pathLst>
            </a:custGeom>
            <a:blipFill>
              <a:blip r:embed="rId3"/>
              <a:stretch>
                <a:fillRect l="0" t="-15589" r="0" b="-15589"/>
              </a:stretch>
            </a:blipFill>
          </p:spPr>
        </p:sp>
      </p:grpSp>
      <p:sp>
        <p:nvSpPr>
          <p:cNvPr name="AutoShape 9" id="9"/>
          <p:cNvSpPr/>
          <p:nvPr/>
        </p:nvSpPr>
        <p:spPr>
          <a:xfrm>
            <a:off x="1264921" y="3346713"/>
            <a:ext cx="2315587" cy="0"/>
          </a:xfrm>
          <a:prstGeom prst="line">
            <a:avLst/>
          </a:prstGeom>
          <a:ln cap="flat" w="57150">
            <a:solidFill>
              <a:srgbClr val="365679"/>
            </a:solidFill>
            <a:prstDash val="solid"/>
            <a:headEnd type="none" len="sm" w="sm"/>
            <a:tailEnd type="none" len="sm" w="sm"/>
          </a:ln>
        </p:spPr>
      </p:sp>
      <p:sp>
        <p:nvSpPr>
          <p:cNvPr name="TextBox 10" id="10"/>
          <p:cNvSpPr txBox="true"/>
          <p:nvPr/>
        </p:nvSpPr>
        <p:spPr>
          <a:xfrm rot="0">
            <a:off x="1026308" y="1063755"/>
            <a:ext cx="7273959" cy="2282957"/>
          </a:xfrm>
          <a:prstGeom prst="rect">
            <a:avLst/>
          </a:prstGeom>
        </p:spPr>
        <p:txBody>
          <a:bodyPr anchor="t" rtlCol="false" tIns="0" lIns="0" bIns="0" rIns="0">
            <a:spAutoFit/>
          </a:bodyPr>
          <a:lstStyle/>
          <a:p>
            <a:pPr algn="l">
              <a:lnSpc>
                <a:spcPts val="9099"/>
              </a:lnSpc>
            </a:pPr>
            <a:r>
              <a:rPr lang="en-US" sz="6999" spc="167">
                <a:solidFill>
                  <a:srgbClr val="365679"/>
                </a:solidFill>
                <a:latin typeface="League Spartan"/>
                <a:ea typeface="League Spartan"/>
                <a:cs typeface="League Spartan"/>
                <a:sym typeface="League Spartan"/>
              </a:rPr>
              <a:t>Values of your Company</a:t>
            </a:r>
          </a:p>
        </p:txBody>
      </p:sp>
      <p:sp>
        <p:nvSpPr>
          <p:cNvPr name="TextBox 11" id="11"/>
          <p:cNvSpPr txBox="true"/>
          <p:nvPr/>
        </p:nvSpPr>
        <p:spPr>
          <a:xfrm rot="0">
            <a:off x="9352479" y="6049234"/>
            <a:ext cx="8134327" cy="3497540"/>
          </a:xfrm>
          <a:prstGeom prst="rect">
            <a:avLst/>
          </a:prstGeom>
        </p:spPr>
        <p:txBody>
          <a:bodyPr anchor="t" rtlCol="false" tIns="0" lIns="0" bIns="0" rIns="0">
            <a:spAutoFit/>
          </a:bodyPr>
          <a:lstStyle/>
          <a:p>
            <a:pPr algn="l">
              <a:lnSpc>
                <a:spcPts val="3080"/>
              </a:lnSpc>
            </a:pPr>
            <a:r>
              <a:rPr lang="en-US" sz="2200" spc="261">
                <a:solidFill>
                  <a:srgbClr val="000000"/>
                </a:solidFill>
                <a:latin typeface="Cloud"/>
                <a:ea typeface="Cloud"/>
                <a:cs typeface="Cloud"/>
                <a:sym typeface="Cloud"/>
              </a:rPr>
              <a:t>At Indus Motor Company, our values are deeply rooted in the principles of quality, integrity, innovation, and customer satisfaction. We are committed to delivering products that exceed industry standards in terms of performance, safety, and sustainability. Our focus on integrity ensures that we operate transparently and ethically in every aspect of our business, building trust with our customers, employees, and stakeholders.</a:t>
            </a:r>
          </a:p>
        </p:txBody>
      </p:sp>
      <p:grpSp>
        <p:nvGrpSpPr>
          <p:cNvPr name="Group 12" id="12"/>
          <p:cNvGrpSpPr/>
          <p:nvPr/>
        </p:nvGrpSpPr>
        <p:grpSpPr>
          <a:xfrm rot="9902075">
            <a:off x="16639813" y="-861230"/>
            <a:ext cx="3620223" cy="3167695"/>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365679"/>
            </a:solidFill>
          </p:spPr>
        </p:sp>
        <p:sp>
          <p:nvSpPr>
            <p:cNvPr name="TextBox 14" id="14"/>
            <p:cNvSpPr txBox="true"/>
            <p:nvPr/>
          </p:nvSpPr>
          <p:spPr>
            <a:xfrm>
              <a:off x="127000" y="273050"/>
              <a:ext cx="558800" cy="387350"/>
            </a:xfrm>
            <a:prstGeom prst="rect">
              <a:avLst/>
            </a:prstGeom>
          </p:spPr>
          <p:txBody>
            <a:bodyPr anchor="ctr" rtlCol="false" tIns="50800" lIns="50800" bIns="50800" rIns="50800"/>
            <a:lstStyle/>
            <a:p>
              <a:pPr algn="ctr">
                <a:lnSpc>
                  <a:spcPts val="3640"/>
                </a:lnSpc>
              </a:pPr>
            </a:p>
          </p:txBody>
        </p:sp>
      </p:gr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36975" y="0"/>
            <a:ext cx="13196926" cy="10815302"/>
            <a:chOff x="0" y="0"/>
            <a:chExt cx="812800" cy="666116"/>
          </a:xfrm>
        </p:grpSpPr>
        <p:sp>
          <p:nvSpPr>
            <p:cNvPr name="Freeform 3" id="3"/>
            <p:cNvSpPr/>
            <p:nvPr/>
          </p:nvSpPr>
          <p:spPr>
            <a:xfrm flipH="false" flipV="false" rot="0">
              <a:off x="0" y="0"/>
              <a:ext cx="812800" cy="666116"/>
            </a:xfrm>
            <a:custGeom>
              <a:avLst/>
              <a:gdLst/>
              <a:ahLst/>
              <a:cxnLst/>
              <a:rect r="r" b="b" t="t" l="l"/>
              <a:pathLst>
                <a:path h="666116" w="812800">
                  <a:moveTo>
                    <a:pt x="609600" y="0"/>
                  </a:moveTo>
                  <a:lnTo>
                    <a:pt x="0" y="0"/>
                  </a:lnTo>
                  <a:lnTo>
                    <a:pt x="203200" y="666116"/>
                  </a:lnTo>
                  <a:lnTo>
                    <a:pt x="812800" y="666116"/>
                  </a:lnTo>
                  <a:lnTo>
                    <a:pt x="609600" y="0"/>
                  </a:lnTo>
                  <a:close/>
                </a:path>
              </a:pathLst>
            </a:custGeom>
            <a:blipFill>
              <a:blip r:embed="rId2"/>
              <a:stretch>
                <a:fillRect l="-11503" t="0" r="-11503" b="0"/>
              </a:stretch>
            </a:blipFill>
          </p:spPr>
        </p:sp>
      </p:grpSp>
      <p:grpSp>
        <p:nvGrpSpPr>
          <p:cNvPr name="Group 4" id="4"/>
          <p:cNvGrpSpPr/>
          <p:nvPr/>
        </p:nvGrpSpPr>
        <p:grpSpPr>
          <a:xfrm rot="0">
            <a:off x="-647723" y="4676318"/>
            <a:ext cx="18288000" cy="5262742"/>
            <a:chOff x="0" y="0"/>
            <a:chExt cx="4816593" cy="1386072"/>
          </a:xfrm>
        </p:grpSpPr>
        <p:sp>
          <p:nvSpPr>
            <p:cNvPr name="Freeform 5" id="5"/>
            <p:cNvSpPr/>
            <p:nvPr/>
          </p:nvSpPr>
          <p:spPr>
            <a:xfrm flipH="false" flipV="false" rot="0">
              <a:off x="0" y="0"/>
              <a:ext cx="4816592" cy="1386072"/>
            </a:xfrm>
            <a:custGeom>
              <a:avLst/>
              <a:gdLst/>
              <a:ahLst/>
              <a:cxnLst/>
              <a:rect r="r" b="b" t="t" l="l"/>
              <a:pathLst>
                <a:path h="1386072" w="4816592">
                  <a:moveTo>
                    <a:pt x="21590" y="0"/>
                  </a:moveTo>
                  <a:lnTo>
                    <a:pt x="4795002" y="0"/>
                  </a:lnTo>
                  <a:cubicBezTo>
                    <a:pt x="4800728" y="0"/>
                    <a:pt x="4806220" y="2275"/>
                    <a:pt x="4810269" y="6324"/>
                  </a:cubicBezTo>
                  <a:cubicBezTo>
                    <a:pt x="4814318" y="10372"/>
                    <a:pt x="4816592" y="15864"/>
                    <a:pt x="4816592" y="21590"/>
                  </a:cubicBezTo>
                  <a:lnTo>
                    <a:pt x="4816592" y="1364482"/>
                  </a:lnTo>
                  <a:cubicBezTo>
                    <a:pt x="4816592" y="1376406"/>
                    <a:pt x="4806926" y="1386072"/>
                    <a:pt x="4795002" y="1386072"/>
                  </a:cubicBezTo>
                  <a:lnTo>
                    <a:pt x="21590" y="1386072"/>
                  </a:lnTo>
                  <a:cubicBezTo>
                    <a:pt x="9666" y="1386072"/>
                    <a:pt x="0" y="1376406"/>
                    <a:pt x="0" y="1364482"/>
                  </a:cubicBezTo>
                  <a:lnTo>
                    <a:pt x="0" y="21590"/>
                  </a:lnTo>
                  <a:cubicBezTo>
                    <a:pt x="0" y="9666"/>
                    <a:pt x="9666" y="0"/>
                    <a:pt x="21590" y="0"/>
                  </a:cubicBezTo>
                  <a:close/>
                </a:path>
              </a:pathLst>
            </a:custGeom>
            <a:solidFill>
              <a:srgbClr val="2B485F"/>
            </a:solidFill>
          </p:spPr>
        </p:sp>
        <p:sp>
          <p:nvSpPr>
            <p:cNvPr name="TextBox 6" id="6"/>
            <p:cNvSpPr txBox="true"/>
            <p:nvPr/>
          </p:nvSpPr>
          <p:spPr>
            <a:xfrm>
              <a:off x="0" y="-57150"/>
              <a:ext cx="4816593" cy="1443222"/>
            </a:xfrm>
            <a:prstGeom prst="rect">
              <a:avLst/>
            </a:prstGeom>
          </p:spPr>
          <p:txBody>
            <a:bodyPr anchor="ctr" rtlCol="false" tIns="50800" lIns="50800" bIns="50800" rIns="50800"/>
            <a:lstStyle/>
            <a:p>
              <a:pPr algn="ctr">
                <a:lnSpc>
                  <a:spcPts val="3640"/>
                </a:lnSpc>
              </a:pPr>
            </a:p>
          </p:txBody>
        </p:sp>
      </p:grpSp>
      <p:sp>
        <p:nvSpPr>
          <p:cNvPr name="AutoShape 7" id="7"/>
          <p:cNvSpPr/>
          <p:nvPr/>
        </p:nvSpPr>
        <p:spPr>
          <a:xfrm>
            <a:off x="914616" y="3850579"/>
            <a:ext cx="2050229" cy="0"/>
          </a:xfrm>
          <a:prstGeom prst="line">
            <a:avLst/>
          </a:prstGeom>
          <a:ln cap="flat" w="85725">
            <a:solidFill>
              <a:srgbClr val="365679"/>
            </a:solidFill>
            <a:prstDash val="solid"/>
            <a:headEnd type="none" len="sm" w="sm"/>
            <a:tailEnd type="none" len="sm" w="sm"/>
          </a:ln>
        </p:spPr>
      </p:sp>
      <p:sp>
        <p:nvSpPr>
          <p:cNvPr name="TextBox 8" id="8"/>
          <p:cNvSpPr txBox="true"/>
          <p:nvPr/>
        </p:nvSpPr>
        <p:spPr>
          <a:xfrm rot="0">
            <a:off x="905091" y="1410525"/>
            <a:ext cx="6091317" cy="2282892"/>
          </a:xfrm>
          <a:prstGeom prst="rect">
            <a:avLst/>
          </a:prstGeom>
        </p:spPr>
        <p:txBody>
          <a:bodyPr anchor="t" rtlCol="false" tIns="0" lIns="0" bIns="0" rIns="0">
            <a:spAutoFit/>
          </a:bodyPr>
          <a:lstStyle/>
          <a:p>
            <a:pPr algn="l">
              <a:lnSpc>
                <a:spcPts val="9106"/>
              </a:lnSpc>
            </a:pPr>
            <a:r>
              <a:rPr lang="en-US" sz="7005" spc="168">
                <a:solidFill>
                  <a:srgbClr val="365679"/>
                </a:solidFill>
                <a:latin typeface="League Spartan"/>
                <a:ea typeface="League Spartan"/>
                <a:cs typeface="League Spartan"/>
                <a:sym typeface="League Spartan"/>
              </a:rPr>
              <a:t>Strategic Insight</a:t>
            </a:r>
          </a:p>
        </p:txBody>
      </p:sp>
      <p:sp>
        <p:nvSpPr>
          <p:cNvPr name="TextBox 9" id="9"/>
          <p:cNvSpPr txBox="true"/>
          <p:nvPr/>
        </p:nvSpPr>
        <p:spPr>
          <a:xfrm rot="0">
            <a:off x="905091" y="5312401"/>
            <a:ext cx="980388" cy="503505"/>
          </a:xfrm>
          <a:prstGeom prst="rect">
            <a:avLst/>
          </a:prstGeom>
        </p:spPr>
        <p:txBody>
          <a:bodyPr anchor="t" rtlCol="false" tIns="0" lIns="0" bIns="0" rIns="0">
            <a:spAutoFit/>
          </a:bodyPr>
          <a:lstStyle/>
          <a:p>
            <a:pPr algn="l">
              <a:lnSpc>
                <a:spcPts val="4029"/>
              </a:lnSpc>
            </a:pPr>
            <a:r>
              <a:rPr lang="en-US" sz="3099" spc="74">
                <a:solidFill>
                  <a:srgbClr val="FFFFFF"/>
                </a:solidFill>
                <a:latin typeface="League Spartan"/>
                <a:ea typeface="League Spartan"/>
                <a:cs typeface="League Spartan"/>
                <a:sym typeface="League Spartan"/>
              </a:rPr>
              <a:t>01.</a:t>
            </a:r>
          </a:p>
        </p:txBody>
      </p:sp>
      <p:sp>
        <p:nvSpPr>
          <p:cNvPr name="TextBox 10" id="10"/>
          <p:cNvSpPr txBox="true"/>
          <p:nvPr/>
        </p:nvSpPr>
        <p:spPr>
          <a:xfrm rot="0">
            <a:off x="905091" y="5893423"/>
            <a:ext cx="3014129" cy="503505"/>
          </a:xfrm>
          <a:prstGeom prst="rect">
            <a:avLst/>
          </a:prstGeom>
        </p:spPr>
        <p:txBody>
          <a:bodyPr anchor="t" rtlCol="false" tIns="0" lIns="0" bIns="0" rIns="0">
            <a:spAutoFit/>
          </a:bodyPr>
          <a:lstStyle/>
          <a:p>
            <a:pPr algn="l">
              <a:lnSpc>
                <a:spcPts val="4029"/>
              </a:lnSpc>
            </a:pPr>
            <a:r>
              <a:rPr lang="en-US" sz="3099" spc="74">
                <a:solidFill>
                  <a:srgbClr val="FFFFFF"/>
                </a:solidFill>
                <a:latin typeface="League Spartan"/>
                <a:ea typeface="League Spartan"/>
                <a:cs typeface="League Spartan"/>
                <a:sym typeface="League Spartan"/>
              </a:rPr>
              <a:t>Solution</a:t>
            </a:r>
          </a:p>
        </p:txBody>
      </p:sp>
      <p:sp>
        <p:nvSpPr>
          <p:cNvPr name="TextBox 11" id="11"/>
          <p:cNvSpPr txBox="true"/>
          <p:nvPr/>
        </p:nvSpPr>
        <p:spPr>
          <a:xfrm rot="0">
            <a:off x="728598" y="6473128"/>
            <a:ext cx="5637194" cy="3106949"/>
          </a:xfrm>
          <a:prstGeom prst="rect">
            <a:avLst/>
          </a:prstGeom>
        </p:spPr>
        <p:txBody>
          <a:bodyPr anchor="t" rtlCol="false" tIns="0" lIns="0" bIns="0" rIns="0">
            <a:spAutoFit/>
          </a:bodyPr>
          <a:lstStyle/>
          <a:p>
            <a:pPr algn="l">
              <a:lnSpc>
                <a:spcPts val="3080"/>
              </a:lnSpc>
            </a:pPr>
            <a:r>
              <a:rPr lang="en-US" sz="2200" spc="261">
                <a:solidFill>
                  <a:srgbClr val="FFFFFF"/>
                </a:solidFill>
                <a:latin typeface="Inter"/>
                <a:ea typeface="Inter"/>
                <a:cs typeface="Inter"/>
                <a:sym typeface="Inter"/>
              </a:rPr>
              <a:t>Commitment to quality and reliability is central to our strategy. By adhering to the Toyota Production System (TPS) and employing stringent quality control measures, we consistently deliver vehicles that meet the highest global standards</a:t>
            </a:r>
          </a:p>
        </p:txBody>
      </p:sp>
      <p:sp>
        <p:nvSpPr>
          <p:cNvPr name="TextBox 12" id="12"/>
          <p:cNvSpPr txBox="true"/>
          <p:nvPr/>
        </p:nvSpPr>
        <p:spPr>
          <a:xfrm rot="0">
            <a:off x="6696498" y="5312401"/>
            <a:ext cx="980388" cy="503505"/>
          </a:xfrm>
          <a:prstGeom prst="rect">
            <a:avLst/>
          </a:prstGeom>
        </p:spPr>
        <p:txBody>
          <a:bodyPr anchor="t" rtlCol="false" tIns="0" lIns="0" bIns="0" rIns="0">
            <a:spAutoFit/>
          </a:bodyPr>
          <a:lstStyle/>
          <a:p>
            <a:pPr algn="l">
              <a:lnSpc>
                <a:spcPts val="4029"/>
              </a:lnSpc>
            </a:pPr>
            <a:r>
              <a:rPr lang="en-US" sz="3099" spc="74">
                <a:solidFill>
                  <a:srgbClr val="FFFFFF"/>
                </a:solidFill>
                <a:latin typeface="League Spartan"/>
                <a:ea typeface="League Spartan"/>
                <a:cs typeface="League Spartan"/>
                <a:sym typeface="League Spartan"/>
              </a:rPr>
              <a:t>02.</a:t>
            </a:r>
          </a:p>
        </p:txBody>
      </p:sp>
      <p:sp>
        <p:nvSpPr>
          <p:cNvPr name="TextBox 13" id="13"/>
          <p:cNvSpPr txBox="true"/>
          <p:nvPr/>
        </p:nvSpPr>
        <p:spPr>
          <a:xfrm rot="0">
            <a:off x="6696498" y="5893423"/>
            <a:ext cx="3014129" cy="503505"/>
          </a:xfrm>
          <a:prstGeom prst="rect">
            <a:avLst/>
          </a:prstGeom>
        </p:spPr>
        <p:txBody>
          <a:bodyPr anchor="t" rtlCol="false" tIns="0" lIns="0" bIns="0" rIns="0">
            <a:spAutoFit/>
          </a:bodyPr>
          <a:lstStyle/>
          <a:p>
            <a:pPr algn="l">
              <a:lnSpc>
                <a:spcPts val="4029"/>
              </a:lnSpc>
            </a:pPr>
            <a:r>
              <a:rPr lang="en-US" sz="3099" spc="74">
                <a:solidFill>
                  <a:srgbClr val="FFFFFF"/>
                </a:solidFill>
                <a:latin typeface="League Spartan"/>
                <a:ea typeface="League Spartan"/>
                <a:cs typeface="League Spartan"/>
                <a:sym typeface="League Spartan"/>
              </a:rPr>
              <a:t>Solution</a:t>
            </a:r>
          </a:p>
        </p:txBody>
      </p:sp>
      <p:sp>
        <p:nvSpPr>
          <p:cNvPr name="TextBox 14" id="14"/>
          <p:cNvSpPr txBox="true"/>
          <p:nvPr/>
        </p:nvSpPr>
        <p:spPr>
          <a:xfrm rot="0">
            <a:off x="6365792" y="6473128"/>
            <a:ext cx="6280501" cy="3106949"/>
          </a:xfrm>
          <a:prstGeom prst="rect">
            <a:avLst/>
          </a:prstGeom>
        </p:spPr>
        <p:txBody>
          <a:bodyPr anchor="t" rtlCol="false" tIns="0" lIns="0" bIns="0" rIns="0">
            <a:spAutoFit/>
          </a:bodyPr>
          <a:lstStyle/>
          <a:p>
            <a:pPr algn="l">
              <a:lnSpc>
                <a:spcPts val="3080"/>
              </a:lnSpc>
            </a:pPr>
            <a:r>
              <a:rPr lang="en-US" sz="2200" spc="261">
                <a:solidFill>
                  <a:srgbClr val="FFFFFF"/>
                </a:solidFill>
                <a:latin typeface="Inter"/>
                <a:ea typeface="Inter"/>
                <a:cs typeface="Inter"/>
                <a:sym typeface="Inter"/>
              </a:rPr>
              <a:t>Customer-centric approach is key to maintaining a strong market presence. We focus on understanding the evolving needs of our consumers, offering a diverse range of vehicles that cater to different market segments, and providing excellent after-sales support.</a:t>
            </a:r>
          </a:p>
        </p:txBody>
      </p:sp>
      <p:sp>
        <p:nvSpPr>
          <p:cNvPr name="TextBox 15" id="15"/>
          <p:cNvSpPr txBox="true"/>
          <p:nvPr/>
        </p:nvSpPr>
        <p:spPr>
          <a:xfrm rot="0">
            <a:off x="12486805" y="5312401"/>
            <a:ext cx="980388" cy="503505"/>
          </a:xfrm>
          <a:prstGeom prst="rect">
            <a:avLst/>
          </a:prstGeom>
        </p:spPr>
        <p:txBody>
          <a:bodyPr anchor="t" rtlCol="false" tIns="0" lIns="0" bIns="0" rIns="0">
            <a:spAutoFit/>
          </a:bodyPr>
          <a:lstStyle/>
          <a:p>
            <a:pPr algn="l">
              <a:lnSpc>
                <a:spcPts val="4029"/>
              </a:lnSpc>
            </a:pPr>
            <a:r>
              <a:rPr lang="en-US" sz="3099" spc="74">
                <a:solidFill>
                  <a:srgbClr val="FFFFFF"/>
                </a:solidFill>
                <a:latin typeface="League Spartan"/>
                <a:ea typeface="League Spartan"/>
                <a:cs typeface="League Spartan"/>
                <a:sym typeface="League Spartan"/>
              </a:rPr>
              <a:t>03.</a:t>
            </a:r>
          </a:p>
        </p:txBody>
      </p:sp>
      <p:sp>
        <p:nvSpPr>
          <p:cNvPr name="TextBox 16" id="16"/>
          <p:cNvSpPr txBox="true"/>
          <p:nvPr/>
        </p:nvSpPr>
        <p:spPr>
          <a:xfrm rot="0">
            <a:off x="12486805" y="5893423"/>
            <a:ext cx="3014129" cy="503505"/>
          </a:xfrm>
          <a:prstGeom prst="rect">
            <a:avLst/>
          </a:prstGeom>
        </p:spPr>
        <p:txBody>
          <a:bodyPr anchor="t" rtlCol="false" tIns="0" lIns="0" bIns="0" rIns="0">
            <a:spAutoFit/>
          </a:bodyPr>
          <a:lstStyle/>
          <a:p>
            <a:pPr algn="l">
              <a:lnSpc>
                <a:spcPts val="4029"/>
              </a:lnSpc>
            </a:pPr>
            <a:r>
              <a:rPr lang="en-US" sz="3099" spc="74">
                <a:solidFill>
                  <a:srgbClr val="FFFFFF"/>
                </a:solidFill>
                <a:latin typeface="League Spartan"/>
                <a:ea typeface="League Spartan"/>
                <a:cs typeface="League Spartan"/>
                <a:sym typeface="League Spartan"/>
              </a:rPr>
              <a:t>Solution</a:t>
            </a:r>
          </a:p>
        </p:txBody>
      </p:sp>
      <p:sp>
        <p:nvSpPr>
          <p:cNvPr name="TextBox 17" id="17"/>
          <p:cNvSpPr txBox="true"/>
          <p:nvPr/>
        </p:nvSpPr>
        <p:spPr>
          <a:xfrm rot="0">
            <a:off x="12646293" y="6358828"/>
            <a:ext cx="4957251" cy="2716357"/>
          </a:xfrm>
          <a:prstGeom prst="rect">
            <a:avLst/>
          </a:prstGeom>
        </p:spPr>
        <p:txBody>
          <a:bodyPr anchor="t" rtlCol="false" tIns="0" lIns="0" bIns="0" rIns="0">
            <a:spAutoFit/>
          </a:bodyPr>
          <a:lstStyle/>
          <a:p>
            <a:pPr algn="l">
              <a:lnSpc>
                <a:spcPts val="3080"/>
              </a:lnSpc>
            </a:pPr>
            <a:r>
              <a:rPr lang="en-US" sz="2200" spc="261">
                <a:solidFill>
                  <a:srgbClr val="FFFFFF"/>
                </a:solidFill>
                <a:latin typeface="Inter"/>
                <a:ea typeface="Inter"/>
                <a:cs typeface="Inter"/>
                <a:sym typeface="Inter"/>
              </a:rPr>
              <a:t>IMC’s emphasis on localization is another important factor. By sourcing materials and components locally, we reduce production costs and contribute to the growth of local industries</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05917" y="2610316"/>
            <a:ext cx="16074978" cy="7991215"/>
            <a:chOff x="0" y="0"/>
            <a:chExt cx="952591" cy="473553"/>
          </a:xfrm>
        </p:grpSpPr>
        <p:sp>
          <p:nvSpPr>
            <p:cNvPr name="Freeform 3" id="3"/>
            <p:cNvSpPr/>
            <p:nvPr/>
          </p:nvSpPr>
          <p:spPr>
            <a:xfrm flipH="false" flipV="false" rot="0">
              <a:off x="0" y="0"/>
              <a:ext cx="952591" cy="473553"/>
            </a:xfrm>
            <a:custGeom>
              <a:avLst/>
              <a:gdLst/>
              <a:ahLst/>
              <a:cxnLst/>
              <a:rect r="r" b="b" t="t" l="l"/>
              <a:pathLst>
                <a:path h="473553" w="952591">
                  <a:moveTo>
                    <a:pt x="203200" y="0"/>
                  </a:moveTo>
                  <a:lnTo>
                    <a:pt x="952591" y="0"/>
                  </a:lnTo>
                  <a:lnTo>
                    <a:pt x="749391" y="473553"/>
                  </a:lnTo>
                  <a:lnTo>
                    <a:pt x="0" y="473553"/>
                  </a:lnTo>
                  <a:lnTo>
                    <a:pt x="203200" y="0"/>
                  </a:lnTo>
                  <a:close/>
                </a:path>
              </a:pathLst>
            </a:custGeom>
            <a:solidFill>
              <a:srgbClr val="2B485F"/>
            </a:solidFill>
          </p:spPr>
        </p:sp>
        <p:sp>
          <p:nvSpPr>
            <p:cNvPr name="TextBox 4" id="4"/>
            <p:cNvSpPr txBox="true"/>
            <p:nvPr/>
          </p:nvSpPr>
          <p:spPr>
            <a:xfrm>
              <a:off x="101600" y="-57150"/>
              <a:ext cx="749391" cy="530703"/>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0049845" y="0"/>
            <a:ext cx="11123371" cy="10287000"/>
            <a:chOff x="0" y="0"/>
            <a:chExt cx="1292476" cy="1195294"/>
          </a:xfrm>
        </p:grpSpPr>
        <p:sp>
          <p:nvSpPr>
            <p:cNvPr name="Freeform 6" id="6"/>
            <p:cNvSpPr/>
            <p:nvPr/>
          </p:nvSpPr>
          <p:spPr>
            <a:xfrm flipH="false" flipV="false" rot="0">
              <a:off x="0" y="0"/>
              <a:ext cx="1292476" cy="1195294"/>
            </a:xfrm>
            <a:custGeom>
              <a:avLst/>
              <a:gdLst/>
              <a:ahLst/>
              <a:cxnLst/>
              <a:rect r="r" b="b" t="t" l="l"/>
              <a:pathLst>
                <a:path h="1195294" w="1292476">
                  <a:moveTo>
                    <a:pt x="203200" y="0"/>
                  </a:moveTo>
                  <a:lnTo>
                    <a:pt x="1292476" y="0"/>
                  </a:lnTo>
                  <a:lnTo>
                    <a:pt x="1089276" y="1195294"/>
                  </a:lnTo>
                  <a:lnTo>
                    <a:pt x="0" y="1195294"/>
                  </a:lnTo>
                  <a:lnTo>
                    <a:pt x="203200" y="0"/>
                  </a:lnTo>
                  <a:close/>
                </a:path>
              </a:pathLst>
            </a:custGeom>
            <a:blipFill>
              <a:blip r:embed="rId2"/>
              <a:stretch>
                <a:fillRect l="0" t="-22086" r="0" b="-22086"/>
              </a:stretch>
            </a:blipFill>
          </p:spPr>
        </p:sp>
      </p:grpSp>
      <p:sp>
        <p:nvSpPr>
          <p:cNvPr name="TextBox 7" id="7"/>
          <p:cNvSpPr txBox="true"/>
          <p:nvPr/>
        </p:nvSpPr>
        <p:spPr>
          <a:xfrm rot="0">
            <a:off x="956797" y="5726114"/>
            <a:ext cx="8187203" cy="1136221"/>
          </a:xfrm>
          <a:prstGeom prst="rect">
            <a:avLst/>
          </a:prstGeom>
        </p:spPr>
        <p:txBody>
          <a:bodyPr anchor="t" rtlCol="false" tIns="0" lIns="0" bIns="0" rIns="0">
            <a:spAutoFit/>
          </a:bodyPr>
          <a:lstStyle/>
          <a:p>
            <a:pPr algn="l">
              <a:lnSpc>
                <a:spcPts val="9190"/>
              </a:lnSpc>
            </a:pPr>
            <a:r>
              <a:rPr lang="en-US" sz="7069" spc="169">
                <a:solidFill>
                  <a:srgbClr val="FFFFFF"/>
                </a:solidFill>
                <a:latin typeface="League Spartan"/>
                <a:ea typeface="League Spartan"/>
                <a:cs typeface="League Spartan"/>
                <a:sym typeface="League Spartan"/>
              </a:rPr>
              <a:t>Any Questions?</a:t>
            </a:r>
          </a:p>
        </p:txBody>
      </p:sp>
      <p:sp>
        <p:nvSpPr>
          <p:cNvPr name="AutoShape 8" id="8"/>
          <p:cNvSpPr/>
          <p:nvPr/>
        </p:nvSpPr>
        <p:spPr>
          <a:xfrm>
            <a:off x="1028700" y="7425708"/>
            <a:ext cx="2050229" cy="0"/>
          </a:xfrm>
          <a:prstGeom prst="line">
            <a:avLst/>
          </a:prstGeom>
          <a:ln cap="flat" w="85725">
            <a:solidFill>
              <a:srgbClr val="FFFFFF"/>
            </a:solidFill>
            <a:prstDash val="solid"/>
            <a:headEnd type="none" len="sm" w="sm"/>
            <a:tailEnd type="none" len="sm" w="sm"/>
          </a:ln>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DAGYJdpJxT4</dc:identifier>
  <dcterms:modified xsi:type="dcterms:W3CDTF">2011-08-01T06:04:30Z</dcterms:modified>
  <cp:revision>1</cp:revision>
  <dc:title>Blue Minimalist Project Proposal Business Presentation</dc:title>
</cp:coreProperties>
</file>